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3"/>
    <p:sldId id="306" r:id="rId4"/>
    <p:sldId id="339" r:id="rId5"/>
    <p:sldId id="260" r:id="rId6"/>
    <p:sldId id="261" r:id="rId7"/>
    <p:sldId id="326" r:id="rId8"/>
    <p:sldId id="371" r:id="rId9"/>
    <p:sldId id="354" r:id="rId10"/>
    <p:sldId id="370" r:id="rId11"/>
    <p:sldId id="257" r:id="rId12"/>
    <p:sldId id="308" r:id="rId13"/>
    <p:sldId id="318" r:id="rId14"/>
    <p:sldId id="309" r:id="rId15"/>
    <p:sldId id="265" r:id="rId16"/>
    <p:sldId id="297" r:id="rId18"/>
    <p:sldId id="359" r:id="rId19"/>
    <p:sldId id="310" r:id="rId20"/>
    <p:sldId id="311" r:id="rId21"/>
    <p:sldId id="312" r:id="rId22"/>
    <p:sldId id="313" r:id="rId23"/>
    <p:sldId id="382" r:id="rId24"/>
    <p:sldId id="360" r:id="rId25"/>
    <p:sldId id="379" r:id="rId26"/>
    <p:sldId id="281" r:id="rId27"/>
    <p:sldId id="282" r:id="rId28"/>
    <p:sldId id="283" r:id="rId29"/>
    <p:sldId id="284" r:id="rId30"/>
    <p:sldId id="285" r:id="rId31"/>
    <p:sldId id="286" r:id="rId32"/>
    <p:sldId id="268" r:id="rId33"/>
    <p:sldId id="305" r:id="rId34"/>
    <p:sldId id="316" r:id="rId35"/>
    <p:sldId id="315" r:id="rId36"/>
    <p:sldId id="317" r:id="rId37"/>
    <p:sldId id="365" r:id="rId38"/>
    <p:sldId id="366" r:id="rId39"/>
    <p:sldId id="322" r:id="rId40"/>
    <p:sldId id="323" r:id="rId41"/>
    <p:sldId id="380" r:id="rId42"/>
    <p:sldId id="324" r:id="rId43"/>
    <p:sldId id="384" r:id="rId44"/>
    <p:sldId id="385" r:id="rId45"/>
    <p:sldId id="330" r:id="rId46"/>
    <p:sldId id="340" r:id="rId47"/>
    <p:sldId id="361" r:id="rId48"/>
    <p:sldId id="373" r:id="rId49"/>
    <p:sldId id="374" r:id="rId50"/>
    <p:sldId id="375" r:id="rId51"/>
    <p:sldId id="369" r:id="rId52"/>
    <p:sldId id="352" r:id="rId53"/>
    <p:sldId id="331" r:id="rId54"/>
    <p:sldId id="332" r:id="rId55"/>
    <p:sldId id="333" r:id="rId56"/>
    <p:sldId id="334" r:id="rId57"/>
    <p:sldId id="335" r:id="rId58"/>
    <p:sldId id="336" r:id="rId59"/>
    <p:sldId id="376" r:id="rId60"/>
    <p:sldId id="350" r:id="rId61"/>
    <p:sldId id="381" r:id="rId62"/>
    <p:sldId id="338" r:id="rId63"/>
    <p:sldId id="347" r:id="rId64"/>
    <p:sldId id="372" r:id="rId65"/>
    <p:sldId id="362" r:id="rId66"/>
    <p:sldId id="267" r:id="rId67"/>
    <p:sldId id="343" r:id="rId68"/>
    <p:sldId id="344" r:id="rId69"/>
    <p:sldId id="345" r:id="rId70"/>
    <p:sldId id="346" r:id="rId71"/>
    <p:sldId id="383" r:id="rId72"/>
    <p:sldId id="293" r:id="rId73"/>
    <p:sldId id="294"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6" userDrawn="1">
          <p15:clr>
            <a:srgbClr val="A4A3A4"/>
          </p15:clr>
        </p15:guide>
        <p15:guide id="2" pos="28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7" autoAdjust="0"/>
    <p:restoredTop sz="90323" autoAdjust="0"/>
  </p:normalViewPr>
  <p:slideViewPr>
    <p:cSldViewPr showGuides="1">
      <p:cViewPr varScale="1">
        <p:scale>
          <a:sx n="92" d="100"/>
          <a:sy n="92" d="100"/>
        </p:scale>
        <p:origin x="1350" y="90"/>
      </p:cViewPr>
      <p:guideLst>
        <p:guide orient="horz" pos="2126"/>
        <p:guide pos="282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7" Type="http://schemas.openxmlformats.org/officeDocument/2006/relationships/tableStyles" Target="tableStyles.xml"/><Relationship Id="rId76" Type="http://schemas.openxmlformats.org/officeDocument/2006/relationships/viewProps" Target="viewProps.xml"/><Relationship Id="rId75" Type="http://schemas.openxmlformats.org/officeDocument/2006/relationships/presProps" Target="presProps.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87994D2-8A00-4638-A82F-E7FD467634B6}" type="doc">
      <dgm:prSet loTypeId="urn:microsoft.com/office/officeart/2005/8/layout/hList6" loCatId="list" qsTypeId="urn:microsoft.com/office/officeart/2005/8/quickstyle/simple1#1" qsCatId="simple" csTypeId="urn:microsoft.com/office/officeart/2005/8/colors/colorful5#1" csCatId="colorful" phldr="1"/>
      <dgm:spPr/>
      <dgm:t>
        <a:bodyPr/>
        <a:lstStyle/>
        <a:p>
          <a:endParaRPr lang="en-US"/>
        </a:p>
      </dgm:t>
    </dgm:pt>
    <dgm:pt modelId="{AAF38661-9291-4C71-97AF-32736DD54FD3}">
      <dgm:prSet phldrT="[Text]" phldr="0" custT="1"/>
      <dgm:spPr/>
      <dgm:t>
        <a:bodyPr vert="horz" wrap="square"/>
        <a:lstStyle/>
        <a:p>
          <a:pPr>
            <a:lnSpc>
              <a:spcPct val="100000"/>
            </a:lnSpc>
            <a:spcBef>
              <a:spcPct val="0"/>
            </a:spcBef>
            <a:spcAft>
              <a:spcPct val="35000"/>
            </a:spcAft>
          </a:pPr>
          <a:r>
            <a:rPr lang="en-US" sz="2800" b="1" dirty="0"/>
            <a:t>TOTAL MEMBERSHIP</a:t>
          </a:r>
        </a:p>
      </dgm:t>
    </dgm:pt>
    <dgm:pt modelId="{5F421D75-FFD2-4679-BBA7-D55EF7D922C4}" cxnId="{EBE36954-1023-4A36-8B70-A479948B8F1A}" type="parTrans">
      <dgm:prSet/>
      <dgm:spPr/>
      <dgm:t>
        <a:bodyPr/>
        <a:lstStyle/>
        <a:p>
          <a:endParaRPr lang="en-US"/>
        </a:p>
      </dgm:t>
    </dgm:pt>
    <dgm:pt modelId="{B08E0211-0820-43D5-9E92-7EFD398C9F4F}" cxnId="{EBE36954-1023-4A36-8B70-A479948B8F1A}" type="sibTrans">
      <dgm:prSet/>
      <dgm:spPr/>
      <dgm:t>
        <a:bodyPr/>
        <a:lstStyle/>
        <a:p>
          <a:endParaRPr lang="en-US"/>
        </a:p>
      </dgm:t>
    </dgm:pt>
    <dgm:pt modelId="{B64FD364-2437-4F82-A0CF-86AFA5A0B7CF}">
      <dgm:prSet phldr="0" custT="1"/>
      <dgm:spPr/>
      <dgm:t>
        <a:bodyPr vert="horz" wrap="square"/>
        <a:lstStyle/>
        <a:p>
          <a:pPr>
            <a:lnSpc>
              <a:spcPct val="100000"/>
            </a:lnSpc>
            <a:spcBef>
              <a:spcPct val="0"/>
            </a:spcBef>
            <a:spcAft>
              <a:spcPct val="15000"/>
            </a:spcAft>
          </a:pPr>
          <a:r>
            <a:rPr sz="5000" dirty="0"/>
            <a:t> </a:t>
          </a:r>
          <a:r>
            <a:rPr lang="en-US" sz="5000" dirty="0" smtClean="0"/>
            <a:t>1300</a:t>
          </a:r>
          <a:endParaRPr lang="en-US" sz="5000" dirty="0"/>
        </a:p>
      </dgm:t>
    </dgm:pt>
    <dgm:pt modelId="{F1189D9B-CF92-43EF-8C82-8F116F55654C}" cxnId="{FECFD117-1DA0-4D43-BC08-82B23876D54E}" type="parTrans">
      <dgm:prSet/>
      <dgm:spPr/>
    </dgm:pt>
    <dgm:pt modelId="{634D2BA8-7115-49C6-BFC4-D2336EAF4F5D}" cxnId="{FECFD117-1DA0-4D43-BC08-82B23876D54E}" type="sibTrans">
      <dgm:prSet/>
      <dgm:spPr/>
    </dgm:pt>
    <dgm:pt modelId="{C7FCD1F8-54D0-46B5-B55F-B86815BB2BEE}">
      <dgm:prSet phldrT="[Text]" phldr="0" custT="1"/>
      <dgm:spPr/>
      <dgm:t>
        <a:bodyPr vert="horz" wrap="square"/>
        <a:lstStyle/>
        <a:p>
          <a:pPr>
            <a:lnSpc>
              <a:spcPct val="100000"/>
            </a:lnSpc>
            <a:spcBef>
              <a:spcPct val="0"/>
            </a:spcBef>
            <a:spcAft>
              <a:spcPct val="35000"/>
            </a:spcAft>
          </a:pPr>
          <a:r>
            <a:rPr lang="en-US" sz="3600" b="1" dirty="0"/>
            <a:t>DAILY FOOTFALL</a:t>
          </a:r>
        </a:p>
      </dgm:t>
    </dgm:pt>
    <dgm:pt modelId="{40C85964-342D-48C1-98BC-373A9EBA776D}" cxnId="{D095EDBB-C9BD-49CB-9657-86685FC4E0C4}" type="parTrans">
      <dgm:prSet/>
      <dgm:spPr/>
      <dgm:t>
        <a:bodyPr/>
        <a:lstStyle/>
        <a:p>
          <a:endParaRPr lang="en-US"/>
        </a:p>
      </dgm:t>
    </dgm:pt>
    <dgm:pt modelId="{C86531B9-F11F-4A19-BF1C-30E4DAC366DA}" cxnId="{D095EDBB-C9BD-49CB-9657-86685FC4E0C4}" type="sibTrans">
      <dgm:prSet/>
      <dgm:spPr/>
      <dgm:t>
        <a:bodyPr/>
        <a:lstStyle/>
        <a:p>
          <a:endParaRPr lang="en-US"/>
        </a:p>
      </dgm:t>
    </dgm:pt>
    <dgm:pt modelId="{6A4EDC94-D11A-4E23-9347-CE7919F09748}">
      <dgm:prSet phldr="0" custT="1"/>
      <dgm:spPr/>
      <dgm:t>
        <a:bodyPr vert="horz" wrap="square"/>
        <a:lstStyle/>
        <a:p>
          <a:pPr>
            <a:lnSpc>
              <a:spcPct val="100000"/>
            </a:lnSpc>
            <a:spcBef>
              <a:spcPct val="0"/>
            </a:spcBef>
            <a:spcAft>
              <a:spcPct val="15000"/>
            </a:spcAft>
          </a:pPr>
          <a:r>
            <a:rPr sz="6500" dirty="0"/>
            <a:t> </a:t>
          </a:r>
          <a:r>
            <a:rPr lang="en-US" sz="6500" dirty="0"/>
            <a:t>100</a:t>
          </a:r>
        </a:p>
      </dgm:t>
    </dgm:pt>
    <dgm:pt modelId="{031AEC89-80D2-431A-84ED-B5E990A8D175}" cxnId="{ABA9CA69-B82D-4925-AF0C-F0B01EE310FB}" type="parTrans">
      <dgm:prSet/>
      <dgm:spPr/>
    </dgm:pt>
    <dgm:pt modelId="{BBAD2638-559D-46EA-AEB6-16C4785AC224}" cxnId="{ABA9CA69-B82D-4925-AF0C-F0B01EE310FB}" type="sibTrans">
      <dgm:prSet/>
      <dgm:spPr/>
    </dgm:pt>
    <dgm:pt modelId="{C4D8BB45-64CC-43D9-B9EE-6EF22E97BF7F}">
      <dgm:prSet phldrT="[Text]" phldr="0" custT="1"/>
      <dgm:spPr/>
      <dgm:t>
        <a:bodyPr vert="horz" wrap="square"/>
        <a:lstStyle/>
        <a:p>
          <a:pPr>
            <a:lnSpc>
              <a:spcPct val="100000"/>
            </a:lnSpc>
            <a:spcBef>
              <a:spcPct val="0"/>
            </a:spcBef>
            <a:spcAft>
              <a:spcPct val="35000"/>
            </a:spcAft>
          </a:pPr>
          <a:r>
            <a:rPr lang="en-US" sz="2800" b="1" dirty="0"/>
            <a:t>DAILY </a:t>
          </a:r>
          <a:r>
            <a:rPr lang="en-US" sz="2400" b="1" dirty="0"/>
            <a:t>TRANSACTIONS</a:t>
          </a:r>
        </a:p>
      </dgm:t>
    </dgm:pt>
    <dgm:pt modelId="{7487D6DF-A339-4C09-9726-C8CAE3851C6E}" cxnId="{75FA76D6-78B6-403C-BCA5-7DC3783627D1}" type="parTrans">
      <dgm:prSet/>
      <dgm:spPr/>
      <dgm:t>
        <a:bodyPr/>
        <a:lstStyle/>
        <a:p>
          <a:endParaRPr lang="en-US"/>
        </a:p>
      </dgm:t>
    </dgm:pt>
    <dgm:pt modelId="{F344FE3B-074E-4B10-B44C-07E1BF047F21}" cxnId="{75FA76D6-78B6-403C-BCA5-7DC3783627D1}" type="sibTrans">
      <dgm:prSet/>
      <dgm:spPr/>
      <dgm:t>
        <a:bodyPr/>
        <a:lstStyle/>
        <a:p>
          <a:endParaRPr lang="en-US"/>
        </a:p>
      </dgm:t>
    </dgm:pt>
    <dgm:pt modelId="{ABCCE394-B5C8-4524-A422-CB5E590B192F}">
      <dgm:prSet phldr="0" custT="1"/>
      <dgm:spPr/>
      <dgm:t>
        <a:bodyPr vert="horz" wrap="square"/>
        <a:lstStyle/>
        <a:p>
          <a:pPr>
            <a:lnSpc>
              <a:spcPct val="100000"/>
            </a:lnSpc>
            <a:spcBef>
              <a:spcPct val="0"/>
            </a:spcBef>
            <a:spcAft>
              <a:spcPct val="15000"/>
            </a:spcAft>
          </a:pPr>
          <a:r>
            <a:rPr sz="6500" dirty="0"/>
            <a:t> </a:t>
          </a:r>
          <a:r>
            <a:rPr lang="en-US" sz="6500" dirty="0" smtClean="0"/>
            <a:t>50</a:t>
          </a:r>
          <a:endParaRPr lang="en-US" sz="6500" dirty="0"/>
        </a:p>
      </dgm:t>
    </dgm:pt>
    <dgm:pt modelId="{97D02BDE-DD32-4026-99B9-ABE57991F43E}" cxnId="{AA180455-FD9E-4A50-BDE8-0CA0517CF077}" type="parTrans">
      <dgm:prSet/>
      <dgm:spPr/>
    </dgm:pt>
    <dgm:pt modelId="{545A58A4-98A8-4273-A255-28C3C5DB3E85}" cxnId="{AA180455-FD9E-4A50-BDE8-0CA0517CF077}" type="sibTrans">
      <dgm:prSet/>
      <dgm:spPr/>
    </dgm:pt>
    <dgm:pt modelId="{9A4BAD14-68B3-4A39-B4B5-36B5BD9ED271}" type="pres">
      <dgm:prSet presAssocID="{087994D2-8A00-4638-A82F-E7FD467634B6}" presName="Name0" presStyleCnt="0">
        <dgm:presLayoutVars>
          <dgm:dir/>
          <dgm:resizeHandles val="exact"/>
        </dgm:presLayoutVars>
      </dgm:prSet>
      <dgm:spPr/>
      <dgm:t>
        <a:bodyPr/>
        <a:lstStyle/>
        <a:p>
          <a:endParaRPr lang="en-US"/>
        </a:p>
      </dgm:t>
    </dgm:pt>
    <dgm:pt modelId="{6A1CEB64-3E45-4145-95C0-EF7E2B1CC8FB}" type="pres">
      <dgm:prSet presAssocID="{AAF38661-9291-4C71-97AF-32736DD54FD3}" presName="node" presStyleLbl="node1" presStyleIdx="0" presStyleCnt="3" custScaleX="128013" custLinFactX="938" custLinFactNeighborX="100000" custLinFactNeighborY="-1786">
        <dgm:presLayoutVars>
          <dgm:bulletEnabled val="1"/>
        </dgm:presLayoutVars>
      </dgm:prSet>
      <dgm:spPr/>
      <dgm:t>
        <a:bodyPr/>
        <a:lstStyle/>
        <a:p>
          <a:endParaRPr lang="en-US"/>
        </a:p>
      </dgm:t>
    </dgm:pt>
    <dgm:pt modelId="{EBBC9EC9-3A82-45E9-BC35-5AD31024C2E4}" type="pres">
      <dgm:prSet presAssocID="{B08E0211-0820-43D5-9E92-7EFD398C9F4F}" presName="sibTrans" presStyleCnt="0"/>
      <dgm:spPr/>
    </dgm:pt>
    <dgm:pt modelId="{FE48C829-FE74-4620-BCAD-F950213D35DB}" type="pres">
      <dgm:prSet presAssocID="{C7FCD1F8-54D0-46B5-B55F-B86815BB2BEE}" presName="node" presStyleLbl="node1" presStyleIdx="1" presStyleCnt="3" custScaleX="125693" custScaleY="99985">
        <dgm:presLayoutVars>
          <dgm:bulletEnabled val="1"/>
        </dgm:presLayoutVars>
      </dgm:prSet>
      <dgm:spPr/>
      <dgm:t>
        <a:bodyPr/>
        <a:lstStyle/>
        <a:p>
          <a:endParaRPr lang="en-US"/>
        </a:p>
      </dgm:t>
    </dgm:pt>
    <dgm:pt modelId="{46D6DCEC-80A8-45DB-9CB9-2C1D1EB0466E}" type="pres">
      <dgm:prSet presAssocID="{C86531B9-F11F-4A19-BF1C-30E4DAC366DA}" presName="sibTrans" presStyleCnt="0"/>
      <dgm:spPr/>
    </dgm:pt>
    <dgm:pt modelId="{351A927F-4F93-4E42-ABA8-87BE009D6C52}" type="pres">
      <dgm:prSet presAssocID="{C4D8BB45-64CC-43D9-B9EE-6EF22E97BF7F}" presName="node" presStyleLbl="node1" presStyleIdx="2" presStyleCnt="3" custScaleX="130797" custScaleY="99985">
        <dgm:presLayoutVars>
          <dgm:bulletEnabled val="1"/>
        </dgm:presLayoutVars>
      </dgm:prSet>
      <dgm:spPr/>
      <dgm:t>
        <a:bodyPr/>
        <a:lstStyle/>
        <a:p>
          <a:endParaRPr lang="en-US"/>
        </a:p>
      </dgm:t>
    </dgm:pt>
  </dgm:ptLst>
  <dgm:cxnLst>
    <dgm:cxn modelId="{536C0243-3801-45E5-8B6D-7BC4BCB149D9}" type="presOf" srcId="{087994D2-8A00-4638-A82F-E7FD467634B6}" destId="{9A4BAD14-68B3-4A39-B4B5-36B5BD9ED271}" srcOrd="0" destOrd="0" presId="urn:microsoft.com/office/officeart/2005/8/layout/hList6"/>
    <dgm:cxn modelId="{EEA0EBEF-4AD0-4D25-80A6-D0C1EC7C7B1C}" type="presOf" srcId="{C7FCD1F8-54D0-46B5-B55F-B86815BB2BEE}" destId="{FE48C829-FE74-4620-BCAD-F950213D35DB}" srcOrd="0" destOrd="0" presId="urn:microsoft.com/office/officeart/2005/8/layout/hList6"/>
    <dgm:cxn modelId="{AA180455-FD9E-4A50-BDE8-0CA0517CF077}" srcId="{C4D8BB45-64CC-43D9-B9EE-6EF22E97BF7F}" destId="{ABCCE394-B5C8-4524-A422-CB5E590B192F}" srcOrd="0" destOrd="0" parTransId="{97D02BDE-DD32-4026-99B9-ABE57991F43E}" sibTransId="{545A58A4-98A8-4273-A255-28C3C5DB3E85}"/>
    <dgm:cxn modelId="{EBE36954-1023-4A36-8B70-A479948B8F1A}" srcId="{087994D2-8A00-4638-A82F-E7FD467634B6}" destId="{AAF38661-9291-4C71-97AF-32736DD54FD3}" srcOrd="0" destOrd="0" parTransId="{5F421D75-FFD2-4679-BBA7-D55EF7D922C4}" sibTransId="{B08E0211-0820-43D5-9E92-7EFD398C9F4F}"/>
    <dgm:cxn modelId="{9668DB7C-5FFC-41E3-84FA-24A566F5EB79}" type="presOf" srcId="{B64FD364-2437-4F82-A0CF-86AFA5A0B7CF}" destId="{6A1CEB64-3E45-4145-95C0-EF7E2B1CC8FB}" srcOrd="0" destOrd="1" presId="urn:microsoft.com/office/officeart/2005/8/layout/hList6"/>
    <dgm:cxn modelId="{D095EDBB-C9BD-49CB-9657-86685FC4E0C4}" srcId="{087994D2-8A00-4638-A82F-E7FD467634B6}" destId="{C7FCD1F8-54D0-46B5-B55F-B86815BB2BEE}" srcOrd="1" destOrd="0" parTransId="{40C85964-342D-48C1-98BC-373A9EBA776D}" sibTransId="{C86531B9-F11F-4A19-BF1C-30E4DAC366DA}"/>
    <dgm:cxn modelId="{5A2B92AE-FBC0-47A3-B31A-C3AC5C505A1D}" type="presOf" srcId="{6A4EDC94-D11A-4E23-9347-CE7919F09748}" destId="{FE48C829-FE74-4620-BCAD-F950213D35DB}" srcOrd="0" destOrd="1" presId="urn:microsoft.com/office/officeart/2005/8/layout/hList6"/>
    <dgm:cxn modelId="{BF69B7A5-523F-4128-B8B6-58891DDC6B67}" type="presOf" srcId="{C4D8BB45-64CC-43D9-B9EE-6EF22E97BF7F}" destId="{351A927F-4F93-4E42-ABA8-87BE009D6C52}" srcOrd="0" destOrd="0" presId="urn:microsoft.com/office/officeart/2005/8/layout/hList6"/>
    <dgm:cxn modelId="{91BEA6F0-C337-4627-BE94-BF398F3BE8D3}" type="presOf" srcId="{ABCCE394-B5C8-4524-A422-CB5E590B192F}" destId="{351A927F-4F93-4E42-ABA8-87BE009D6C52}" srcOrd="0" destOrd="1" presId="urn:microsoft.com/office/officeart/2005/8/layout/hList6"/>
    <dgm:cxn modelId="{FECFD117-1DA0-4D43-BC08-82B23876D54E}" srcId="{AAF38661-9291-4C71-97AF-32736DD54FD3}" destId="{B64FD364-2437-4F82-A0CF-86AFA5A0B7CF}" srcOrd="0" destOrd="0" parTransId="{F1189D9B-CF92-43EF-8C82-8F116F55654C}" sibTransId="{634D2BA8-7115-49C6-BFC4-D2336EAF4F5D}"/>
    <dgm:cxn modelId="{ABA9CA69-B82D-4925-AF0C-F0B01EE310FB}" srcId="{C7FCD1F8-54D0-46B5-B55F-B86815BB2BEE}" destId="{6A4EDC94-D11A-4E23-9347-CE7919F09748}" srcOrd="0" destOrd="0" parTransId="{031AEC89-80D2-431A-84ED-B5E990A8D175}" sibTransId="{BBAD2638-559D-46EA-AEB6-16C4785AC224}"/>
    <dgm:cxn modelId="{E8F9718A-E427-4E17-8D7E-B1376E6BB1E7}" type="presOf" srcId="{AAF38661-9291-4C71-97AF-32736DD54FD3}" destId="{6A1CEB64-3E45-4145-95C0-EF7E2B1CC8FB}" srcOrd="0" destOrd="0" presId="urn:microsoft.com/office/officeart/2005/8/layout/hList6"/>
    <dgm:cxn modelId="{75FA76D6-78B6-403C-BCA5-7DC3783627D1}" srcId="{087994D2-8A00-4638-A82F-E7FD467634B6}" destId="{C4D8BB45-64CC-43D9-B9EE-6EF22E97BF7F}" srcOrd="2" destOrd="0" parTransId="{7487D6DF-A339-4C09-9726-C8CAE3851C6E}" sibTransId="{F344FE3B-074E-4B10-B44C-07E1BF047F21}"/>
    <dgm:cxn modelId="{DE75A07B-3A7C-4144-9AB8-D5EEE686B59A}" type="presParOf" srcId="{9A4BAD14-68B3-4A39-B4B5-36B5BD9ED271}" destId="{6A1CEB64-3E45-4145-95C0-EF7E2B1CC8FB}" srcOrd="0" destOrd="0" presId="urn:microsoft.com/office/officeart/2005/8/layout/hList6"/>
    <dgm:cxn modelId="{7D62645A-43EC-4312-AE5A-04B6E7BE0898}" type="presParOf" srcId="{9A4BAD14-68B3-4A39-B4B5-36B5BD9ED271}" destId="{EBBC9EC9-3A82-45E9-BC35-5AD31024C2E4}" srcOrd="1" destOrd="0" presId="urn:microsoft.com/office/officeart/2005/8/layout/hList6"/>
    <dgm:cxn modelId="{C64F40FC-24D8-477C-8DD8-D8B9DC6D3779}" type="presParOf" srcId="{9A4BAD14-68B3-4A39-B4B5-36B5BD9ED271}" destId="{FE48C829-FE74-4620-BCAD-F950213D35DB}" srcOrd="2" destOrd="0" presId="urn:microsoft.com/office/officeart/2005/8/layout/hList6"/>
    <dgm:cxn modelId="{C09C6437-3D55-4564-AB2A-E1D4F959D1F6}" type="presParOf" srcId="{9A4BAD14-68B3-4A39-B4B5-36B5BD9ED271}" destId="{46D6DCEC-80A8-45DB-9CB9-2C1D1EB0466E}" srcOrd="3" destOrd="0" presId="urn:microsoft.com/office/officeart/2005/8/layout/hList6"/>
    <dgm:cxn modelId="{4C92A4E0-9EF8-454F-B98F-45402254AF23}" type="presParOf" srcId="{9A4BAD14-68B3-4A39-B4B5-36B5BD9ED271}" destId="{351A927F-4F93-4E42-ABA8-87BE009D6C52}" srcOrd="4" destOrd="0" presId="urn:microsoft.com/office/officeart/2005/8/layout/hList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458200" cy="4525963"/>
        <a:chOff x="0" y="0"/>
        <a:chExt cx="8458200" cy="4525963"/>
      </a:xfrm>
    </dsp:grpSpPr>
    <dsp:sp modelId="{6A1CEB64-3E45-4145-95C0-EF7E2B1CC8FB}">
      <dsp:nvSpPr>
        <dsp:cNvPr id="3" name="Flowchart: Manual Operation 2"/>
        <dsp:cNvSpPr/>
      </dsp:nvSpPr>
      <dsp:spPr bwMode="white">
        <a:xfrm rot="-5400000">
          <a:off x="-729201" y="907848"/>
          <a:ext cx="4525963" cy="2710266"/>
        </a:xfrm>
        <a:prstGeom prst="flowChartManualOperation">
          <a:avLst/>
        </a:prstGeom>
      </dsp:spPr>
      <dsp:style>
        <a:lnRef idx="2">
          <a:schemeClr val="lt1"/>
        </a:lnRef>
        <a:fillRef idx="1">
          <a:schemeClr val="accent5">
            <a:hueOff val="0"/>
            <a:satOff val="0"/>
            <a:lumOff val="0"/>
            <a:alpha val="100000"/>
          </a:schemeClr>
        </a:fillRef>
        <a:effectRef idx="0">
          <a:scrgbClr r="0" g="0" b="0"/>
        </a:effectRef>
        <a:fontRef idx="minor">
          <a:schemeClr val="lt1"/>
        </a:fontRef>
      </dsp:style>
      <dsp:txBody>
        <a:bodyPr rot="5400000" vert="horz" wrap="square" lIns="177800" tIns="0" rIns="3556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2800" b="1" dirty="0"/>
            <a:t>TOTAL MEMBERSHIP</a:t>
          </a:r>
          <a:endParaRPr lang="en-US" sz="2800" b="1" dirty="0"/>
        </a:p>
        <a:p>
          <a:pPr marL="285750" lvl="1" indent="-285750">
            <a:lnSpc>
              <a:spcPct val="100000"/>
            </a:lnSpc>
            <a:spcBef>
              <a:spcPct val="0"/>
            </a:spcBef>
            <a:spcAft>
              <a:spcPct val="15000"/>
            </a:spcAft>
            <a:buChar char="•"/>
          </a:pPr>
          <a:r>
            <a:rPr sz="5000" dirty="0"/>
            <a:t> </a:t>
          </a:r>
          <a:r>
            <a:rPr lang="en-US" sz="5000" dirty="0" smtClean="0"/>
            <a:t>1300</a:t>
          </a:r>
          <a:endParaRPr lang="en-US" sz="5000" dirty="0"/>
        </a:p>
      </dsp:txBody>
      <dsp:txXfrm rot="-5400000">
        <a:off x="-729201" y="907848"/>
        <a:ext cx="4525963" cy="2710266"/>
      </dsp:txXfrm>
    </dsp:sp>
    <dsp:sp modelId="{FE48C829-FE74-4620-BCAD-F950213D35DB}">
      <dsp:nvSpPr>
        <dsp:cNvPr id="4" name="Flowchart: Manual Operation 3"/>
        <dsp:cNvSpPr/>
      </dsp:nvSpPr>
      <dsp:spPr bwMode="white">
        <a:xfrm rot="-5400000">
          <a:off x="1936987" y="932408"/>
          <a:ext cx="4525284" cy="2661148"/>
        </a:xfrm>
        <a:prstGeom prst="flowChartManualOperation">
          <a:avLst/>
        </a:prstGeom>
      </dsp:spPr>
      <dsp:style>
        <a:lnRef idx="2">
          <a:schemeClr val="lt1"/>
        </a:lnRef>
        <a:fillRef idx="1">
          <a:schemeClr val="accent5">
            <a:hueOff val="-4950000"/>
            <a:satOff val="20000"/>
            <a:lumOff val="4314"/>
            <a:alpha val="100000"/>
          </a:schemeClr>
        </a:fillRef>
        <a:effectRef idx="0">
          <a:scrgbClr r="0" g="0" b="0"/>
        </a:effectRef>
        <a:fontRef idx="minor">
          <a:schemeClr val="lt1"/>
        </a:fontRef>
      </dsp:style>
      <dsp:txBody>
        <a:bodyPr rot="5400000" vert="horz" wrap="square" lIns="228600" tIns="0" rIns="4572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3600" b="1" dirty="0"/>
            <a:t>DAILY FOOTFALL</a:t>
          </a:r>
          <a:endParaRPr lang="en-US" sz="3600" b="1" dirty="0"/>
        </a:p>
        <a:p>
          <a:pPr marL="285750" lvl="1" indent="-285750">
            <a:lnSpc>
              <a:spcPct val="100000"/>
            </a:lnSpc>
            <a:spcBef>
              <a:spcPct val="0"/>
            </a:spcBef>
            <a:spcAft>
              <a:spcPct val="15000"/>
            </a:spcAft>
            <a:buChar char="•"/>
          </a:pPr>
          <a:r>
            <a:rPr sz="6500" dirty="0"/>
            <a:t> </a:t>
          </a:r>
          <a:r>
            <a:rPr lang="en-US" sz="6500" dirty="0"/>
            <a:t>100</a:t>
          </a:r>
        </a:p>
      </dsp:txBody>
      <dsp:txXfrm rot="-5400000">
        <a:off x="1936987" y="932408"/>
        <a:ext cx="4525284" cy="2661148"/>
      </dsp:txXfrm>
    </dsp:sp>
    <dsp:sp modelId="{351A927F-4F93-4E42-ABA8-87BE009D6C52}">
      <dsp:nvSpPr>
        <dsp:cNvPr id="5" name="Flowchart: Manual Operation 4"/>
        <dsp:cNvSpPr/>
      </dsp:nvSpPr>
      <dsp:spPr bwMode="white">
        <a:xfrm rot="-5400000">
          <a:off x="4810954" y="878377"/>
          <a:ext cx="4525284" cy="2769209"/>
        </a:xfrm>
        <a:prstGeom prst="flowChartManualOperation">
          <a:avLst/>
        </a:prstGeom>
      </dsp:spPr>
      <dsp:style>
        <a:lnRef idx="2">
          <a:schemeClr val="lt1"/>
        </a:lnRef>
        <a:fillRef idx="1">
          <a:schemeClr val="accent5">
            <a:hueOff val="-9900000"/>
            <a:satOff val="40000"/>
            <a:lumOff val="8627"/>
            <a:alpha val="100000"/>
          </a:schemeClr>
        </a:fillRef>
        <a:effectRef idx="0">
          <a:scrgbClr r="0" g="0" b="0"/>
        </a:effectRef>
        <a:fontRef idx="minor">
          <a:schemeClr val="lt1"/>
        </a:fontRef>
      </dsp:style>
      <dsp:txBody>
        <a:bodyPr rot="5400000" vert="horz" wrap="square" lIns="177800" tIns="0" rIns="3556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2800" b="1" dirty="0"/>
            <a:t>DAILY </a:t>
          </a:r>
          <a:r>
            <a:rPr lang="en-US" sz="2400" b="1" dirty="0"/>
            <a:t>TRANSACTIONS</a:t>
          </a:r>
          <a:endParaRPr lang="en-US" sz="2400" b="1" dirty="0"/>
        </a:p>
        <a:p>
          <a:pPr marL="285750" lvl="1" indent="-285750">
            <a:lnSpc>
              <a:spcPct val="100000"/>
            </a:lnSpc>
            <a:spcBef>
              <a:spcPct val="0"/>
            </a:spcBef>
            <a:spcAft>
              <a:spcPct val="15000"/>
            </a:spcAft>
            <a:buChar char="•"/>
          </a:pPr>
          <a:r>
            <a:rPr sz="6500" dirty="0"/>
            <a:t> </a:t>
          </a:r>
          <a:r>
            <a:rPr lang="en-US" sz="6500" dirty="0" smtClean="0"/>
            <a:t>50</a:t>
          </a:r>
          <a:endParaRPr lang="en-US" sz="6500" dirty="0"/>
        </a:p>
      </dsp:txBody>
      <dsp:txXfrm rot="-5400000">
        <a:off x="4810954" y="878377"/>
        <a:ext cx="4525284" cy="2769209"/>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type="flowChartManualOperation" r:blip="" rot="-90">
              <dgm:adjLst/>
            </dgm:shape>
          </dgm:if>
          <dgm:else name="Name6">
            <dgm:shape xmlns:r="http://schemas.openxmlformats.org/officeDocument/2006/relationships" type="flowChartManualOperation" r:blip="" rot="90">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ACA615-2D95-401D-9D64-E19EED856712}"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230355-9511-44A1-AAC5-28A001114396}"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30355-9511-44A1-AAC5-28A001114396}"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30355-9511-44A1-AAC5-28A001114396}"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1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7.png"/><Relationship Id="rId1" Type="http://schemas.openxmlformats.org/officeDocument/2006/relationships/hyperlink" Target="http://cgclib.lsease.in/"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cecmohali.org/" TargetMode="External"/><Relationship Id="rId1" Type="http://schemas.openxmlformats.org/officeDocument/2006/relationships/hyperlink" Target="http://www.cgc.edu.in/" TargetMode="Externa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image" Target="../media/image9.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0.jpeg"/><Relationship Id="rId2" Type="http://schemas.openxmlformats.org/officeDocument/2006/relationships/hyperlink" Target="http://database.worldlibrary.org/" TargetMode="External"/><Relationship Id="rId1" Type="http://schemas.openxmlformats.org/officeDocument/2006/relationships/hyperlink" Target="http://www.delnet.i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6.xml"/><Relationship Id="rId2" Type="http://schemas.openxmlformats.org/officeDocument/2006/relationships/image" Target="../media/image11.jpeg"/><Relationship Id="rId1" Type="http://schemas.openxmlformats.org/officeDocument/2006/relationships/hyperlink" Target="http://search.ebscohost.com/" TargetMode="Externa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3.jpeg"/><Relationship Id="rId1" Type="http://schemas.openxmlformats.org/officeDocument/2006/relationships/hyperlink" Target="http://ndl.iitkgp.ac.in/"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4.jpeg"/><Relationship Id="rId1" Type="http://schemas.openxmlformats.org/officeDocument/2006/relationships/hyperlink" Target="https://archive.nptel.ac.in/" TargetMode="Externa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hyperlink" Target="http://www.digimat.in/nptel/courses/video/118102003/L01.html" TargetMode="External"/><Relationship Id="rId7" Type="http://schemas.openxmlformats.org/officeDocument/2006/relationships/hyperlink" Target="http://www.digimat.in/nptel/courses/medical/physiology/PY11.html" TargetMode="External"/><Relationship Id="rId6" Type="http://schemas.openxmlformats.org/officeDocument/2006/relationships/hyperlink" Target="http://www.digimat.in/nptel/courses/medical/pharmacology/PH11.html" TargetMode="External"/><Relationship Id="rId5" Type="http://schemas.openxmlformats.org/officeDocument/2006/relationships/hyperlink" Target="http://www.digimat.in/nptel/courses/medical/pathology/PA11.html" TargetMode="External"/><Relationship Id="rId4" Type="http://schemas.openxmlformats.org/officeDocument/2006/relationships/hyperlink" Target="http://www.digimat.in/nptel/courses/medical/microbiology/MB11.html" TargetMode="External"/><Relationship Id="rId3" Type="http://schemas.openxmlformats.org/officeDocument/2006/relationships/hyperlink" Target="http://www.digimat.in/nptel/courses/medical/biochemistry/BC11.html" TargetMode="External"/><Relationship Id="rId2" Type="http://schemas.openxmlformats.org/officeDocument/2006/relationships/hyperlink" Target="http://www.digimat.in/keyword/104.html" TargetMode="External"/><Relationship Id="rId1" Type="http://schemas.openxmlformats.org/officeDocument/2006/relationships/hyperlink" Target="http://www.digimat.in/nptel/courses/medical/anatomy/AN11.html" TargetMode="Externa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hyperlink" Target="https://cgcopac.ls/" TargetMode="External"/><Relationship Id="rId6" Type="http://schemas.openxmlformats.org/officeDocument/2006/relationships/hyperlink" Target="https://ndl.iitkgp.ac.in/" TargetMode="External"/><Relationship Id="rId5" Type="http://schemas.openxmlformats.org/officeDocument/2006/relationships/hyperlink" Target="https://archive.nptel.ac.in/" TargetMode="External"/><Relationship Id="rId4" Type="http://schemas.openxmlformats.org/officeDocument/2006/relationships/hyperlink" Target="http://search.ebscohost.com/" TargetMode="External"/><Relationship Id="rId3" Type="http://schemas.openxmlformats.org/officeDocument/2006/relationships/hyperlink" Target="https://search.ebscohost.com/login.aspx?authtype=ip,uid&amp;custid=ns154387&amp;groupid=main&amp;profile=ehost&amp;defaultdb=bsh" TargetMode="External"/><Relationship Id="rId2" Type="http://schemas.openxmlformats.org/officeDocument/2006/relationships/hyperlink" Target="http://database.worldlibrary.org/" TargetMode="External"/><Relationship Id="rId1" Type="http://schemas.openxmlformats.org/officeDocument/2006/relationships/hyperlink" Target="http://www.delnet.in/" TargetMode="Externa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24.xml.rels><?xml version="1.0" encoding="UTF-8" standalone="yes"?>
<Relationships xmlns="http://schemas.openxmlformats.org/package/2006/relationships"><Relationship Id="rId9" Type="http://schemas.openxmlformats.org/officeDocument/2006/relationships/hyperlink" Target="https://archive.nptel.ac.in/" TargetMode="External"/><Relationship Id="rId8" Type="http://schemas.openxmlformats.org/officeDocument/2006/relationships/hyperlink" Target="https://nptel.ac.in/" TargetMode="External"/><Relationship Id="rId7" Type="http://schemas.openxmlformats.org/officeDocument/2006/relationships/hyperlink" Target="https://www.gutenberg.org/" TargetMode="External"/><Relationship Id="rId6" Type="http://schemas.openxmlformats.org/officeDocument/2006/relationships/hyperlink" Target="https://www.researchgate.net/" TargetMode="External"/><Relationship Id="rId5" Type="http://schemas.openxmlformats.org/officeDocument/2006/relationships/hyperlink" Target="https://shodhganga.inflibnet.ac.in/" TargetMode="External"/><Relationship Id="rId4" Type="http://schemas.openxmlformats.org/officeDocument/2006/relationships/hyperlink" Target="https://ndl.iitkgp.ac.in/" TargetMode="External"/><Relationship Id="rId3" Type="http://schemas.openxmlformats.org/officeDocument/2006/relationships/hyperlink" Target="http://www.pdfdrive.com/" TargetMode="External"/><Relationship Id="rId2" Type="http://schemas.openxmlformats.org/officeDocument/2006/relationships/hyperlink" Target="https://ess.inflibnet.ac.in/" TargetMode="External"/><Relationship Id="rId11" Type="http://schemas.openxmlformats.org/officeDocument/2006/relationships/slideLayout" Target="../slideLayouts/slideLayout6.xml"/><Relationship Id="rId10" Type="http://schemas.openxmlformats.org/officeDocument/2006/relationships/image" Target="../media/image16.png"/><Relationship Id="rId1" Type="http://schemas.openxmlformats.org/officeDocument/2006/relationships/hyperlink" Target="https://epgp.inflibnet.ac.in/" TargetMode="External"/></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hyperlink" Target="https://directory.doabooks.org/handle/20.500.12854/34495" TargetMode="External"/><Relationship Id="rId7" Type="http://schemas.openxmlformats.org/officeDocument/2006/relationships/hyperlink" Target="http://free.aicte-india.org/" TargetMode="External"/><Relationship Id="rId6" Type="http://schemas.openxmlformats.org/officeDocument/2006/relationships/hyperlink" Target="https://storage.googleapis.com/uniquecourses/online.html" TargetMode="External"/><Relationship Id="rId5" Type="http://schemas.openxmlformats.org/officeDocument/2006/relationships/hyperlink" Target="https://www.swayamprabha.gov.in/" TargetMode="External"/><Relationship Id="rId4" Type="http://schemas.openxmlformats.org/officeDocument/2006/relationships/hyperlink" Target="https://www.doabooks.org/" TargetMode="External"/><Relationship Id="rId3" Type="http://schemas.openxmlformats.org/officeDocument/2006/relationships/hyperlink" Target="https://sakshat.ac.in/?project=vidwan" TargetMode="External"/><Relationship Id="rId2" Type="http://schemas.openxmlformats.org/officeDocument/2006/relationships/hyperlink" Target="https://www.oapen.org/" TargetMode="External"/><Relationship Id="rId1" Type="http://schemas.openxmlformats.org/officeDocument/2006/relationships/hyperlink" Target="https://openlibrary.org/" TargetMode="External"/></Relationships>
</file>

<file path=ppt/slides/_rels/slide26.xml.rels><?xml version="1.0" encoding="UTF-8" standalone="yes"?>
<Relationships xmlns="http://schemas.openxmlformats.org/package/2006/relationships"><Relationship Id="rId9" Type="http://schemas.openxmlformats.org/officeDocument/2006/relationships/hyperlink" Target="https://www.oapen.org/" TargetMode="External"/><Relationship Id="rId8" Type="http://schemas.openxmlformats.org/officeDocument/2006/relationships/hyperlink" Target="https://infoport.inflibnet.ac.in" TargetMode="External"/><Relationship Id="rId7" Type="http://schemas.openxmlformats.org/officeDocument/2006/relationships/hyperlink" Target="https://www.it.iitb.ac.in/nmeict/home.html" TargetMode="External"/><Relationship Id="rId6" Type="http://schemas.openxmlformats.org/officeDocument/2006/relationships/hyperlink" Target="https://www.aicte-india.org/education/collaborations" TargetMode="External"/><Relationship Id="rId5" Type="http://schemas.openxmlformats.org/officeDocument/2006/relationships/hyperlink" Target="https://www.gutenberg.org/" TargetMode="External"/><Relationship Id="rId4" Type="http://schemas.openxmlformats.org/officeDocument/2006/relationships/hyperlink" Target="https://about.jstor.org/librarians/books/open-access-books-jstor/" TargetMode="External"/><Relationship Id="rId3" Type="http://schemas.openxmlformats.org/officeDocument/2006/relationships/hyperlink" Target="https://icar.org.in/content/e-kalpa" TargetMode="External"/><Relationship Id="rId2" Type="http://schemas.openxmlformats.org/officeDocument/2006/relationships/hyperlink" Target="http://cec.nic.in/cec/" TargetMode="External"/><Relationship Id="rId10" Type="http://schemas.openxmlformats.org/officeDocument/2006/relationships/slideLayout" Target="../slideLayouts/slideLayout6.xml"/><Relationship Id="rId1" Type="http://schemas.openxmlformats.org/officeDocument/2006/relationships/hyperlink" Target="https://doaj.org/" TargetMode="External"/></Relationships>
</file>

<file path=ppt/slides/_rels/slide27.xml.rels><?xml version="1.0" encoding="UTF-8" standalone="yes"?>
<Relationships xmlns="http://schemas.openxmlformats.org/package/2006/relationships"><Relationship Id="rId9" Type="http://schemas.openxmlformats.org/officeDocument/2006/relationships/hyperlink" Target="https://worldwidescience.org/" TargetMode="External"/><Relationship Id="rId8" Type="http://schemas.openxmlformats.org/officeDocument/2006/relationships/hyperlink" Target="https://library-archives.canada.ca/eng" TargetMode="External"/><Relationship Id="rId7" Type="http://schemas.openxmlformats.org/officeDocument/2006/relationships/hyperlink" Target="https://www.youth4work.com/onlinetalenttest" TargetMode="External"/><Relationship Id="rId6" Type="http://schemas.openxmlformats.org/officeDocument/2006/relationships/hyperlink" Target="http://www.vlab.co.in/" TargetMode="External"/><Relationship Id="rId5" Type="http://schemas.openxmlformats.org/officeDocument/2006/relationships/hyperlink" Target="https://www.dart-europe.org/basic-search.php" TargetMode="External"/><Relationship Id="rId4" Type="http://schemas.openxmlformats.org/officeDocument/2006/relationships/hyperlink" Target="https://ethos.bl.uk/Home.do" TargetMode="External"/><Relationship Id="rId3" Type="http://schemas.openxmlformats.org/officeDocument/2006/relationships/hyperlink" Target="https://nltr.org/" TargetMode="External"/><Relationship Id="rId2" Type="http://schemas.openxmlformats.org/officeDocument/2006/relationships/hyperlink" Target="https://onlinebooks.library.upenn.edu/lists.html" TargetMode="External"/><Relationship Id="rId11" Type="http://schemas.openxmlformats.org/officeDocument/2006/relationships/slideLayout" Target="../slideLayouts/slideLayout6.xml"/><Relationship Id="rId10" Type="http://schemas.openxmlformats.org/officeDocument/2006/relationships/hyperlink" Target="https://ess.inflibnet.ac.in/" TargetMode="External"/><Relationship Id="rId1" Type="http://schemas.openxmlformats.org/officeDocument/2006/relationships/hyperlink" Target="https://www.dei.ac.in/dei/quantumNano/" TargetMode="External"/></Relationships>
</file>

<file path=ppt/slides/_rels/slide28.xml.rels><?xml version="1.0" encoding="UTF-8" standalone="yes"?>
<Relationships xmlns="http://schemas.openxmlformats.org/package/2006/relationships"><Relationship Id="rId9" Type="http://schemas.openxmlformats.org/officeDocument/2006/relationships/hyperlink" Target="http://www.globethics.net/" TargetMode="External"/><Relationship Id="rId8" Type="http://schemas.openxmlformats.org/officeDocument/2006/relationships/hyperlink" Target="https://eric.ed.gov/" TargetMode="External"/><Relationship Id="rId7" Type="http://schemas.openxmlformats.org/officeDocument/2006/relationships/hyperlink" Target="https://learning.tcsionhub.in/hub/glass-room/" TargetMode="External"/><Relationship Id="rId6" Type="http://schemas.openxmlformats.org/officeDocument/2006/relationships/hyperlink" Target="https://www.youtube.com/user/cecedusat" TargetMode="External"/><Relationship Id="rId5" Type="http://schemas.openxmlformats.org/officeDocument/2006/relationships/hyperlink" Target="https://www.socsccybraryamu.ac.in/" TargetMode="External"/><Relationship Id="rId4" Type="http://schemas.openxmlformats.org/officeDocument/2006/relationships/hyperlink" Target="http://ugcmoocs.intlibnet.ac.in/ugemoocs" TargetMode="External"/><Relationship Id="rId3" Type="http://schemas.openxmlformats.org/officeDocument/2006/relationships/hyperlink" Target="http://www.youtube.com/" TargetMode="External"/><Relationship Id="rId2" Type="http://schemas.openxmlformats.org/officeDocument/2006/relationships/hyperlink" Target="https://fossee.in/" TargetMode="External"/><Relationship Id="rId10" Type="http://schemas.openxmlformats.org/officeDocument/2006/relationships/slideLayout" Target="../slideLayouts/slideLayout6.xml"/><Relationship Id="rId1" Type="http://schemas.openxmlformats.org/officeDocument/2006/relationships/hyperlink" Target="https://irsc.libguides.com/" TargetMode="External"/></Relationships>
</file>

<file path=ppt/slides/_rels/slide29.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hyperlink" Target="https://www.wikibooks.org/" TargetMode="External"/><Relationship Id="rId4" Type="http://schemas.openxmlformats.org/officeDocument/2006/relationships/hyperlink" Target="https://ekumbh.aicte-india.org/" TargetMode="External"/><Relationship Id="rId3" Type="http://schemas.openxmlformats.org/officeDocument/2006/relationships/hyperlink" Target="http://mhrdnats.gov.in/" TargetMode="External"/><Relationship Id="rId2" Type="http://schemas.openxmlformats.org/officeDocument/2006/relationships/hyperlink" Target="https://spoken-tutorial.org/" TargetMode="External"/><Relationship Id="rId1" Type="http://schemas.openxmlformats.org/officeDocument/2006/relationships/hyperlink" Target="http://www.archive.org/"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31.xml.rels><?xml version="1.0" encoding="UTF-8" standalone="yes"?>
<Relationships xmlns="http://schemas.openxmlformats.org/package/2006/relationships"><Relationship Id="rId9" Type="http://schemas.openxmlformats.org/officeDocument/2006/relationships/hyperlink" Target="https://pdf-magazines-download.com/" TargetMode="External"/><Relationship Id="rId8" Type="http://schemas.openxmlformats.org/officeDocument/2006/relationships/hyperlink" Target="https://magazinenewsstand.com/digital-magazines" TargetMode="External"/><Relationship Id="rId7" Type="http://schemas.openxmlformats.org/officeDocument/2006/relationships/hyperlink" Target="https://www.pdfmagaz.club/" TargetMode="External"/><Relationship Id="rId6" Type="http://schemas.openxmlformats.org/officeDocument/2006/relationships/hyperlink" Target="https://downmagaz.net/" TargetMode="External"/><Relationship Id="rId5" Type="http://schemas.openxmlformats.org/officeDocument/2006/relationships/hyperlink" Target="https://all-freemagazines.com/" TargetMode="External"/><Relationship Id="rId4" Type="http://schemas.openxmlformats.org/officeDocument/2006/relationships/hyperlink" Target="https://pdf-magazines.org/" TargetMode="External"/><Relationship Id="rId3" Type="http://schemas.openxmlformats.org/officeDocument/2006/relationships/hyperlink" Target="https://www.bisinfotech.com/bisinfotech-magazine" TargetMode="External"/><Relationship Id="rId2" Type="http://schemas.openxmlformats.org/officeDocument/2006/relationships/hyperlink" Target="https://fliphtml5.com/" TargetMode="External"/><Relationship Id="rId12" Type="http://schemas.openxmlformats.org/officeDocument/2006/relationships/slideLayout" Target="../slideLayouts/slideLayout6.xml"/><Relationship Id="rId11" Type="http://schemas.openxmlformats.org/officeDocument/2006/relationships/image" Target="../media/image19.jpeg"/><Relationship Id="rId10" Type="http://schemas.openxmlformats.org/officeDocument/2006/relationships/hyperlink" Target="https://openthemagazine.com/" TargetMode="External"/><Relationship Id="rId1" Type="http://schemas.openxmlformats.org/officeDocument/2006/relationships/hyperlink" Target="https://worldmags.net/" TargetMode="Externa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jpeg"/><Relationship Id="rId1" Type="http://schemas.openxmlformats.org/officeDocument/2006/relationships/hyperlink" Target="https://cgcopac.lsease.in/" TargetMode="Externa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2.emf"/><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4.jpeg"/><Relationship Id="rId1" Type="http://schemas.openxmlformats.org/officeDocument/2006/relationships/image" Target="../media/image33.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image" Target="../media/image36.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5.jpeg"/><Relationship Id="rId1" Type="http://schemas.openxmlformats.org/officeDocument/2006/relationships/image" Target="../media/image44.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jpe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jpe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9.jpe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2.jpeg"/><Relationship Id="rId1" Type="http://schemas.openxmlformats.org/officeDocument/2006/relationships/image" Target="../media/image51.pn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54.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9.png"/><Relationship Id="rId1" Type="http://schemas.openxmlformats.org/officeDocument/2006/relationships/hyperlink" Target="mailto:chief.librarian@cgc.edu.in" TargetMode="Externa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fontScale="90000"/>
          </a:bodyPr>
          <a:lstStyle/>
          <a:p>
            <a:br>
              <a:rPr lang="en-US" dirty="0" smtClean="0">
                <a:solidFill>
                  <a:srgbClr val="990000"/>
                </a:solidFill>
              </a:rPr>
            </a:br>
            <a:br>
              <a:rPr lang="en-US" dirty="0">
                <a:solidFill>
                  <a:srgbClr val="990000"/>
                </a:solidFill>
              </a:rPr>
            </a:br>
            <a:br>
              <a:rPr lang="en-US" dirty="0" smtClean="0">
                <a:solidFill>
                  <a:srgbClr val="990000"/>
                </a:solidFill>
              </a:rPr>
            </a:br>
            <a:br>
              <a:rPr lang="en-US" dirty="0">
                <a:solidFill>
                  <a:srgbClr val="990000"/>
                </a:solidFill>
              </a:rPr>
            </a:br>
            <a:br>
              <a:rPr lang="en-US" dirty="0" smtClean="0">
                <a:solidFill>
                  <a:srgbClr val="990000"/>
                </a:solidFill>
              </a:rPr>
            </a:br>
            <a:br>
              <a:rPr lang="en-US" dirty="0">
                <a:solidFill>
                  <a:srgbClr val="990000"/>
                </a:solidFill>
              </a:rPr>
            </a:br>
            <a:br>
              <a:rPr lang="en-US" dirty="0" smtClean="0">
                <a:solidFill>
                  <a:srgbClr val="990000"/>
                </a:solidFill>
              </a:rPr>
            </a:br>
            <a:br>
              <a:rPr lang="en-US" dirty="0" smtClean="0">
                <a:solidFill>
                  <a:srgbClr val="990000"/>
                </a:solidFill>
              </a:rPr>
            </a:br>
            <a:br>
              <a:rPr lang="en-US" dirty="0" smtClean="0">
                <a:solidFill>
                  <a:srgbClr val="990000"/>
                </a:solidFill>
              </a:rPr>
            </a:br>
            <a:br>
              <a:rPr lang="en-US" dirty="0">
                <a:solidFill>
                  <a:srgbClr val="990000"/>
                </a:solidFill>
              </a:rPr>
            </a:br>
            <a:br>
              <a:rPr lang="en-US" dirty="0">
                <a:solidFill>
                  <a:srgbClr val="990000"/>
                </a:solidFill>
              </a:rPr>
            </a:br>
            <a:br>
              <a:rPr lang="en-US" dirty="0">
                <a:solidFill>
                  <a:srgbClr val="990000"/>
                </a:solidFill>
              </a:rPr>
            </a:br>
            <a:br>
              <a:rPr lang="en-US" dirty="0" smtClean="0">
                <a:solidFill>
                  <a:srgbClr val="990000"/>
                </a:solidFill>
              </a:rPr>
            </a:br>
            <a:br>
              <a:rPr lang="en-US" dirty="0">
                <a:solidFill>
                  <a:srgbClr val="990000"/>
                </a:solidFill>
              </a:rPr>
            </a:br>
            <a:br>
              <a:rPr lang="en-US" dirty="0" smtClean="0">
                <a:solidFill>
                  <a:srgbClr val="990000"/>
                </a:solidFill>
              </a:rPr>
            </a:br>
            <a:br>
              <a:rPr lang="en-US" dirty="0" smtClean="0">
                <a:solidFill>
                  <a:srgbClr val="990000"/>
                </a:solidFill>
              </a:rPr>
            </a:br>
            <a:br>
              <a:rPr lang="en-US" dirty="0" smtClean="0">
                <a:solidFill>
                  <a:srgbClr val="990000"/>
                </a:solidFill>
              </a:rPr>
            </a:br>
            <a:br>
              <a:rPr lang="en-US" dirty="0" smtClean="0">
                <a:solidFill>
                  <a:srgbClr val="990000"/>
                </a:solidFill>
              </a:rPr>
            </a:br>
            <a:r>
              <a:rPr lang="en-US" dirty="0" smtClean="0">
                <a:solidFill>
                  <a:srgbClr val="FF0000"/>
                </a:solidFill>
              </a:rPr>
              <a:t> </a:t>
            </a:r>
            <a:br>
              <a:rPr lang="en-US" dirty="0" smtClean="0">
                <a:solidFill>
                  <a:srgbClr val="FF0000"/>
                </a:solidFill>
              </a:rPr>
            </a:br>
            <a:br>
              <a:rPr lang="en-US" dirty="0" smtClean="0">
                <a:solidFill>
                  <a:srgbClr val="FF0000"/>
                </a:solidFill>
              </a:rPr>
            </a:br>
            <a:br>
              <a:rPr lang="en-US" dirty="0" smtClean="0">
                <a:solidFill>
                  <a:srgbClr val="FF0000"/>
                </a:solidFill>
              </a:rPr>
            </a:br>
            <a:br>
              <a:rPr lang="en-US" dirty="0">
                <a:solidFill>
                  <a:srgbClr val="FF0000"/>
                </a:solidFill>
              </a:rPr>
            </a:br>
            <a:endParaRPr lang="en-US" dirty="0"/>
          </a:p>
        </p:txBody>
      </p:sp>
      <p:pic>
        <p:nvPicPr>
          <p:cNvPr id="6" name="Picture 5" descr="https://www.ccpmohali.org/public/images/CCP%20LOGO%20naac.jpg"/>
          <p:cNvPicPr/>
          <p:nvPr/>
        </p:nvPicPr>
        <p:blipFill>
          <a:blip r:embed="rId1">
            <a:extLst>
              <a:ext uri="{28A0092B-C50C-407E-A947-70E740481C1C}">
                <a14:useLocalDpi xmlns:a14="http://schemas.microsoft.com/office/drawing/2010/main" val="0"/>
              </a:ext>
            </a:extLst>
          </a:blip>
          <a:srcRect/>
          <a:stretch>
            <a:fillRect/>
          </a:stretch>
        </p:blipFill>
        <p:spPr bwMode="auto">
          <a:xfrm>
            <a:off x="2590800" y="609600"/>
            <a:ext cx="4648200" cy="12954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7" name="Picture 6" descr="https://www.ccpmohali.org/public/images/about/back.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2010064"/>
            <a:ext cx="8077200" cy="4695536"/>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382000" cy="6019800"/>
          </a:xfrm>
        </p:spPr>
        <p:txBody>
          <a:bodyPr>
            <a:normAutofit/>
          </a:bodyPr>
          <a:lstStyle/>
          <a:p>
            <a:r>
              <a:rPr lang="en-US" dirty="0" smtClean="0"/>
              <a:t>   </a:t>
            </a:r>
            <a:br>
              <a:rPr lang="en-US" dirty="0" smtClean="0"/>
            </a:br>
            <a:br>
              <a:rPr lang="en-US" dirty="0"/>
            </a:br>
            <a:br>
              <a:rPr lang="en-US" dirty="0" smtClean="0"/>
            </a:br>
            <a:r>
              <a:rPr lang="en-US" dirty="0" smtClean="0">
                <a:latin typeface="Algerian" panose="04020705040A02060702" pitchFamily="82" charset="0"/>
              </a:rPr>
              <a:t>COLLEGE WEBSITE</a:t>
            </a:r>
            <a:r>
              <a:rPr lang="en-US" dirty="0" smtClean="0"/>
              <a:t>                      </a:t>
            </a:r>
            <a:br>
              <a:rPr lang="en-US" dirty="0" smtClean="0"/>
            </a:br>
            <a:r>
              <a:rPr lang="en-US" dirty="0" smtClean="0">
                <a:solidFill>
                  <a:srgbClr val="800000"/>
                </a:solidFill>
              </a:rPr>
              <a:t>   http://ccpmohali.org/ </a:t>
            </a:r>
            <a:br>
              <a:rPr lang="en-US" dirty="0" smtClean="0">
                <a:solidFill>
                  <a:srgbClr val="800000"/>
                </a:solidFill>
              </a:rPr>
            </a:br>
            <a:r>
              <a:rPr lang="en-US" dirty="0" smtClean="0"/>
              <a:t>    </a:t>
            </a:r>
            <a:br>
              <a:rPr lang="en-US" dirty="0" smtClean="0"/>
            </a:br>
            <a:r>
              <a:rPr lang="en-US" dirty="0" smtClean="0"/>
              <a:t>  </a:t>
            </a:r>
            <a:r>
              <a:rPr lang="en-US" dirty="0" smtClean="0">
                <a:latin typeface="Algerian" panose="04020705040A02060702" pitchFamily="82" charset="0"/>
              </a:rPr>
              <a:t>LIBRARY SOFTWARE </a:t>
            </a:r>
            <a:r>
              <a:rPr lang="en-US" dirty="0" smtClean="0"/>
              <a:t>                                   </a:t>
            </a:r>
            <a:br>
              <a:rPr lang="en-US" dirty="0" smtClean="0"/>
            </a:br>
            <a:r>
              <a:rPr lang="en-US" dirty="0" smtClean="0">
                <a:solidFill>
                  <a:srgbClr val="C00000"/>
                </a:solidFill>
              </a:rPr>
              <a:t>LIBSYS</a:t>
            </a:r>
            <a:r>
              <a:rPr lang="en-US" dirty="0" smtClean="0"/>
              <a:t>            </a:t>
            </a:r>
            <a:endParaRPr lang="en-US" dirty="0">
              <a:solidFill>
                <a:srgbClr val="C00000"/>
              </a:solidFill>
            </a:endParaRPr>
          </a:p>
        </p:txBody>
      </p:sp>
      <p:sp>
        <p:nvSpPr>
          <p:cNvPr id="3" name="AutoShape 2" descr="C:\Users\admin\Desktop\bnyluvr3.me0.webp"/>
          <p:cNvSpPr>
            <a:spLocks noChangeAspect="1" noChangeArrowheads="1"/>
          </p:cNvSpPr>
          <p:nvPr/>
        </p:nvSpPr>
        <p:spPr bwMode="auto">
          <a:xfrm>
            <a:off x="155574" y="-144463"/>
            <a:ext cx="2816225" cy="15922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5" name="Picture 2" descr="CGC Landran - Admission 2024, Courses, Fee Structure, Placements, Ranki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121025" y="412594"/>
            <a:ext cx="3051175" cy="21782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1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554163"/>
          </a:xfrm>
        </p:spPr>
        <p:txBody>
          <a:bodyPr>
            <a:normAutofit fontScale="90000"/>
          </a:bodyPr>
          <a:lstStyle/>
          <a:p>
            <a:r>
              <a:rPr lang="en-US" sz="3600" b="1" dirty="0">
                <a:effectLst>
                  <a:glow rad="63500">
                    <a:schemeClr val="accent5">
                      <a:satMod val="175000"/>
                      <a:alpha val="40000"/>
                    </a:schemeClr>
                  </a:glow>
                  <a:outerShdw blurRad="50800" dist="38100" dir="10800000" algn="r">
                    <a:srgbClr val="000000">
                      <a:alpha val="40000"/>
                    </a:srgbClr>
                  </a:outerShdw>
                </a:effectLst>
              </a:rPr>
              <a:t>LIBRARY AUTOMATION USING INTEGRATED LIBRARY MANAGEMENT SYSTEM (ILMS)</a:t>
            </a:r>
            <a:br>
              <a:rPr lang="en-US" dirty="0"/>
            </a:br>
            <a:r>
              <a:rPr lang="en-US" sz="3600" dirty="0" smtClean="0"/>
              <a:t>LIBRARY SOFTWARE INTERFACE</a:t>
            </a:r>
            <a:endParaRPr lang="en-US" sz="3600" dirty="0"/>
          </a:p>
        </p:txBody>
      </p:sp>
      <p:sp>
        <p:nvSpPr>
          <p:cNvPr id="4" name="Rectangle 3"/>
          <p:cNvSpPr/>
          <p:nvPr/>
        </p:nvSpPr>
        <p:spPr>
          <a:xfrm rot="10800000" flipV="1">
            <a:off x="2362200" y="4695242"/>
            <a:ext cx="4457700" cy="1892826"/>
          </a:xfrm>
          <a:prstGeom prst="rect">
            <a:avLst/>
          </a:prstGeom>
        </p:spPr>
        <p:txBody>
          <a:bodyPr wrap="square">
            <a:spAutoFit/>
          </a:bodyPr>
          <a:lstStyle/>
          <a:p>
            <a:pPr algn="ctr">
              <a:lnSpc>
                <a:spcPct val="115000"/>
              </a:lnSpc>
              <a:spcAft>
                <a:spcPts val="1000"/>
              </a:spcAft>
            </a:pPr>
            <a:r>
              <a:rPr lang="en-US" sz="2000" b="1" dirty="0">
                <a:solidFill>
                  <a:srgbClr val="002060"/>
                </a:solidFill>
                <a:latin typeface="Calibri" panose="020F0502020204030204" pitchFamily="34" charset="0"/>
                <a:ea typeface="SimSun" panose="02010600030101010101" pitchFamily="2" charset="-122"/>
                <a:cs typeface="Calibri" panose="020F0502020204030204" pitchFamily="34" charset="0"/>
              </a:rPr>
              <a:t>Works on Cloud</a:t>
            </a:r>
            <a:endParaRPr lang="en-US" sz="2000" dirty="0">
              <a:latin typeface="Calibri" panose="020F0502020204030204" pitchFamily="34" charset="0"/>
              <a:ea typeface="SimSun" panose="02010600030101010101" pitchFamily="2" charset="-122"/>
            </a:endParaRPr>
          </a:p>
          <a:p>
            <a:pPr algn="ctr">
              <a:lnSpc>
                <a:spcPct val="115000"/>
              </a:lnSpc>
              <a:spcAft>
                <a:spcPts val="1000"/>
              </a:spcAft>
            </a:pPr>
            <a:r>
              <a:rPr lang="en-US" sz="2000" b="1" dirty="0">
                <a:solidFill>
                  <a:srgbClr val="002060"/>
                </a:solidFill>
                <a:latin typeface="Calibri" panose="020F0502020204030204" pitchFamily="34" charset="0"/>
                <a:ea typeface="SimSun" panose="02010600030101010101" pitchFamily="2" charset="-122"/>
                <a:cs typeface="Calibri" panose="020F0502020204030204" pitchFamily="34" charset="0"/>
              </a:rPr>
              <a:t>URL : </a:t>
            </a:r>
            <a:r>
              <a:rPr lang="en-US" sz="2000" b="1" u="sng" dirty="0">
                <a:solidFill>
                  <a:srgbClr val="0000FF"/>
                </a:solidFill>
                <a:latin typeface="Calibri" panose="020F0502020204030204" pitchFamily="34" charset="0"/>
                <a:ea typeface="SimSun" panose="02010600030101010101" pitchFamily="2" charset="-122"/>
                <a:cs typeface="Calibri" panose="020F0502020204030204" pitchFamily="34" charset="0"/>
                <a:hlinkClick r:id="rId1"/>
              </a:rPr>
              <a:t>http://cgclib.lsease.in/</a:t>
            </a:r>
            <a:endParaRPr lang="en-US" sz="2000" dirty="0">
              <a:latin typeface="Calibri" panose="020F0502020204030204" pitchFamily="34" charset="0"/>
              <a:ea typeface="SimSun" panose="02010600030101010101" pitchFamily="2" charset="-122"/>
            </a:endParaRPr>
          </a:p>
          <a:p>
            <a:pPr algn="ctr">
              <a:lnSpc>
                <a:spcPct val="115000"/>
              </a:lnSpc>
              <a:spcAft>
                <a:spcPts val="1000"/>
              </a:spcAft>
            </a:pPr>
            <a:r>
              <a:rPr lang="en-US" sz="2000" b="1" dirty="0">
                <a:solidFill>
                  <a:srgbClr val="002060"/>
                </a:solidFill>
                <a:latin typeface="Calibri" panose="020F0502020204030204" pitchFamily="34" charset="0"/>
                <a:ea typeface="SimSun" panose="02010600030101010101" pitchFamily="2" charset="-122"/>
                <a:cs typeface="Calibri" panose="020F0502020204030204" pitchFamily="34" charset="0"/>
              </a:rPr>
              <a:t>WEBOPAC with Remote Access</a:t>
            </a:r>
            <a:endParaRPr lang="en-US" sz="2000" dirty="0">
              <a:latin typeface="Calibri" panose="020F0502020204030204" pitchFamily="34" charset="0"/>
              <a:ea typeface="SimSun" panose="02010600030101010101" pitchFamily="2" charset="-122"/>
            </a:endParaRPr>
          </a:p>
          <a:p>
            <a:pPr algn="ctr">
              <a:lnSpc>
                <a:spcPct val="115000"/>
              </a:lnSpc>
            </a:pP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URL : </a:t>
            </a:r>
            <a:r>
              <a:rPr lang="en-US" sz="2000" b="1" u="sng" dirty="0">
                <a:solidFill>
                  <a:srgbClr val="0000FF"/>
                </a:solidFill>
                <a:latin typeface="Calibri" panose="020F0502020204030204" pitchFamily="34" charset="0"/>
                <a:ea typeface="Calibri" panose="020F0502020204030204" pitchFamily="34" charset="0"/>
                <a:cs typeface="Calibri" panose="020F0502020204030204" pitchFamily="34" charset="0"/>
                <a:hlinkClick r:id="rId1"/>
              </a:rPr>
              <a:t>http://cgcopac.lsease.in/</a:t>
            </a:r>
            <a:endParaRPr lang="en-US" sz="2000" dirty="0">
              <a:effectLst/>
              <a:latin typeface="Calibri" panose="020F0502020204030204" pitchFamily="34" charset="0"/>
              <a:ea typeface="Calibri" panose="020F0502020204030204" pitchFamily="34" charset="0"/>
            </a:endParaRPr>
          </a:p>
        </p:txBody>
      </p:sp>
      <p:pic>
        <p:nvPicPr>
          <p:cNvPr id="5" name="Picture 4"/>
          <p:cNvPicPr>
            <a:picLocks noChangeAspect="1"/>
          </p:cNvPicPr>
          <p:nvPr/>
        </p:nvPicPr>
        <p:blipFill>
          <a:blip r:embed="rId2"/>
          <a:stretch>
            <a:fillRect/>
          </a:stretch>
        </p:blipFill>
        <p:spPr>
          <a:xfrm>
            <a:off x="1191474" y="1828800"/>
            <a:ext cx="7342925" cy="3398676"/>
          </a:xfrm>
          <a:prstGeom prst="rect">
            <a:avLst/>
          </a:prstGeom>
        </p:spPr>
      </p:pic>
    </p:spTree>
  </p:cSld>
  <p:clrMapOvr>
    <a:masterClrMapping/>
  </p:clrMapOvr>
  <p:transition advTm="1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6172200"/>
          </a:xfrm>
        </p:spPr>
        <p:txBody>
          <a:bodyPr>
            <a:normAutofit fontScale="90000"/>
          </a:bodyPr>
          <a:lstStyle/>
          <a:p>
            <a:pPr algn="l"/>
            <a:r>
              <a:rPr lang="en-IN" sz="2000" b="1" dirty="0" smtClean="0">
                <a:effectLst>
                  <a:outerShdw blurRad="50800" dist="38100" dir="13500000" algn="br">
                    <a:srgbClr val="000000">
                      <a:alpha val="40000"/>
                    </a:srgbClr>
                  </a:outerShdw>
                </a:effectLst>
              </a:rPr>
              <a:t>                             </a:t>
            </a:r>
            <a:r>
              <a:rPr lang="en-IN" sz="4900" b="1" dirty="0" smtClean="0">
                <a:solidFill>
                  <a:srgbClr val="7030A0"/>
                </a:solidFill>
                <a:effectLst>
                  <a:outerShdw blurRad="50800" dist="38100" dir="13500000" algn="br">
                    <a:srgbClr val="000000">
                      <a:alpha val="40000"/>
                    </a:srgbClr>
                  </a:outerShdw>
                </a:effectLst>
              </a:rPr>
              <a:t>LOCATE </a:t>
            </a:r>
            <a:r>
              <a:rPr lang="en-IN" sz="4900" b="1" dirty="0">
                <a:solidFill>
                  <a:srgbClr val="7030A0"/>
                </a:solidFill>
                <a:effectLst>
                  <a:outerShdw blurRad="50800" dist="38100" dir="13500000" algn="br">
                    <a:srgbClr val="000000">
                      <a:alpha val="40000"/>
                    </a:srgbClr>
                  </a:outerShdw>
                </a:effectLst>
              </a:rPr>
              <a:t>YOUR BOOK(S)</a:t>
            </a:r>
            <a:br>
              <a:rPr lang="en-US" sz="2000" dirty="0">
                <a:solidFill>
                  <a:srgbClr val="7030A0"/>
                </a:solidFill>
              </a:rPr>
            </a:br>
            <a:r>
              <a:rPr lang="en-US" sz="3100" dirty="0" smtClean="0">
                <a:solidFill>
                  <a:srgbClr val="7030A0"/>
                </a:solidFill>
              </a:rPr>
              <a:t>                            </a:t>
            </a:r>
            <a:r>
              <a:rPr lang="en-US" sz="3100" b="1" u="sng" dirty="0" smtClean="0">
                <a:solidFill>
                  <a:srgbClr val="7030A0"/>
                </a:solidFill>
              </a:rPr>
              <a:t>“</a:t>
            </a:r>
            <a:r>
              <a:rPr lang="en-US" sz="3100" b="1" u="sng" dirty="0">
                <a:solidFill>
                  <a:srgbClr val="7030A0"/>
                </a:solidFill>
              </a:rPr>
              <a:t>HOW TO USE WEB OPAC”</a:t>
            </a:r>
            <a:br>
              <a:rPr lang="en-US" sz="3100" dirty="0">
                <a:solidFill>
                  <a:srgbClr val="7030A0"/>
                </a:solidFill>
              </a:rPr>
            </a:br>
            <a:r>
              <a:rPr lang="en-US" sz="2000" dirty="0" smtClean="0"/>
              <a:t>STEP </a:t>
            </a:r>
            <a:r>
              <a:rPr lang="en-US" sz="2000" dirty="0"/>
              <a:t>1 : </a:t>
            </a:r>
            <a:r>
              <a:rPr lang="en-US" sz="2000" dirty="0" smtClean="0"/>
              <a:t>     SEARCH </a:t>
            </a:r>
            <a:r>
              <a:rPr lang="en-US" sz="2000" dirty="0"/>
              <a:t>ON CGC WEBSITES:-  </a:t>
            </a:r>
            <a:r>
              <a:rPr lang="en-US" sz="2000" u="sng" dirty="0">
                <a:hlinkClick r:id="rId1"/>
              </a:rPr>
              <a:t>www.cgc.edu.in</a:t>
            </a:r>
            <a:r>
              <a:rPr lang="en-US" sz="2000" dirty="0"/>
              <a:t> OR </a:t>
            </a:r>
            <a:r>
              <a:rPr lang="en-US" sz="2000" u="sng" dirty="0" smtClean="0">
                <a:hlinkClick r:id="rId2"/>
              </a:rPr>
              <a:t>ccpmohali.org</a:t>
            </a:r>
            <a:r>
              <a:rPr lang="en-US" sz="2000" dirty="0" smtClean="0"/>
              <a:t> </a:t>
            </a:r>
            <a:r>
              <a:rPr lang="en-US" sz="2000" dirty="0"/>
              <a:t>.</a:t>
            </a:r>
            <a:br>
              <a:rPr lang="en-US" sz="2000" dirty="0"/>
            </a:br>
            <a:r>
              <a:rPr lang="en-US" sz="2000" dirty="0"/>
              <a:t>STEP 2 : </a:t>
            </a:r>
            <a:r>
              <a:rPr lang="en-US" sz="2000" dirty="0" smtClean="0"/>
              <a:t>     </a:t>
            </a:r>
            <a:r>
              <a:rPr lang="en-US" sz="2000" dirty="0"/>
              <a:t>CLICK ON ONLINE LIBRARY OR LIBRARY.</a:t>
            </a:r>
            <a:br>
              <a:rPr lang="en-US" sz="2000" dirty="0"/>
            </a:br>
            <a:r>
              <a:rPr lang="en-US" sz="2000" dirty="0"/>
              <a:t>STEP 3 : </a:t>
            </a:r>
            <a:r>
              <a:rPr lang="en-US" sz="2000" dirty="0" smtClean="0"/>
              <a:t>     IN THE SEARCH </a:t>
            </a:r>
            <a:r>
              <a:rPr lang="en-US" sz="2000" dirty="0"/>
              <a:t>BAR : </a:t>
            </a:r>
            <a:br>
              <a:rPr lang="en-US" sz="2000" dirty="0"/>
            </a:br>
            <a:r>
              <a:rPr lang="en-US" sz="2000" dirty="0" smtClean="0"/>
              <a:t>                    SEARCH </a:t>
            </a:r>
            <a:r>
              <a:rPr lang="en-US" sz="2000" dirty="0"/>
              <a:t>BY AUTHOR (SURNAME/FIRST NAME)</a:t>
            </a:r>
            <a:br>
              <a:rPr lang="en-US" sz="2000" dirty="0"/>
            </a:br>
            <a:r>
              <a:rPr lang="en-US" sz="2000" dirty="0" smtClean="0"/>
              <a:t>                     SEARCH </a:t>
            </a:r>
            <a:r>
              <a:rPr lang="en-US" sz="2000" dirty="0"/>
              <a:t>BY TITLE (DON’T USE A, AN, THE)</a:t>
            </a:r>
            <a:br>
              <a:rPr lang="en-US" sz="2000" dirty="0"/>
            </a:br>
            <a:r>
              <a:rPr lang="en-US" sz="2000" dirty="0" smtClean="0"/>
              <a:t>                    SEARCH </a:t>
            </a:r>
            <a:r>
              <a:rPr lang="en-US" sz="2000" dirty="0"/>
              <a:t>BY KEYWORD</a:t>
            </a:r>
            <a:br>
              <a:rPr lang="en-US" sz="2000" dirty="0"/>
            </a:br>
            <a:r>
              <a:rPr lang="en-US" sz="2000" dirty="0"/>
              <a:t>STEP 4 : </a:t>
            </a:r>
            <a:r>
              <a:rPr lang="en-US" sz="2000" dirty="0" smtClean="0"/>
              <a:t>     SELECT </a:t>
            </a:r>
            <a:r>
              <a:rPr lang="en-US" sz="2000" dirty="0"/>
              <a:t>THE BOOK OF YOUR CHOICE FROM YOUR CONCERNED LIBRARY ON </a:t>
            </a:r>
            <a:r>
              <a:rPr lang="en-US" sz="2000" dirty="0" smtClean="0"/>
              <a:t>                  </a:t>
            </a:r>
            <a:br>
              <a:rPr lang="en-US" sz="2000" dirty="0" smtClean="0"/>
            </a:br>
            <a:r>
              <a:rPr lang="en-US" sz="2000" dirty="0" smtClean="0"/>
              <a:t>                    THE RIGHT-HAND </a:t>
            </a:r>
            <a:r>
              <a:rPr lang="en-US" sz="2000" dirty="0"/>
              <a:t>SIDE FIELD (i.e., ALL) AND “GO”. </a:t>
            </a:r>
            <a:br>
              <a:rPr lang="en-US" sz="2000" dirty="0" smtClean="0"/>
            </a:br>
            <a:r>
              <a:rPr lang="en-US" sz="2000" dirty="0" smtClean="0"/>
              <a:t>STEP </a:t>
            </a:r>
            <a:r>
              <a:rPr lang="en-US" sz="2000" dirty="0"/>
              <a:t>5 : </a:t>
            </a:r>
            <a:r>
              <a:rPr lang="en-US" sz="2000" dirty="0" smtClean="0"/>
              <a:t>      SELECT BROWSE: </a:t>
            </a:r>
            <a:r>
              <a:rPr lang="en-US" sz="2000" dirty="0"/>
              <a:t>TO KNOW ABOUT COLLECTION BY </a:t>
            </a:r>
            <a:r>
              <a:rPr lang="en-US" sz="2000" dirty="0" smtClean="0"/>
              <a:t>AUTHOR, </a:t>
            </a:r>
            <a:r>
              <a:rPr lang="en-US" sz="2000" dirty="0"/>
              <a:t>TITLE, </a:t>
            </a:r>
            <a:br>
              <a:rPr lang="en-US" sz="2000" dirty="0" smtClean="0"/>
            </a:br>
            <a:r>
              <a:rPr lang="en-US" sz="2000" dirty="0" smtClean="0"/>
              <a:t>                      CLASSIFIED</a:t>
            </a:r>
            <a:r>
              <a:rPr lang="en-US" sz="2000" dirty="0"/>
              <a:t>, SUBJECT, PUBLISHER, PLACE.</a:t>
            </a:r>
            <a:br>
              <a:rPr lang="en-US" sz="2000" dirty="0"/>
            </a:br>
            <a:r>
              <a:rPr lang="en-US" sz="2000" dirty="0"/>
              <a:t>STEP 6 : </a:t>
            </a:r>
            <a:r>
              <a:rPr lang="en-US" sz="2000" dirty="0" smtClean="0"/>
              <a:t>      SELECT </a:t>
            </a:r>
            <a:r>
              <a:rPr lang="en-US" sz="2000" dirty="0"/>
              <a:t>MY </a:t>
            </a:r>
            <a:r>
              <a:rPr lang="en-US" sz="2000" dirty="0" smtClean="0"/>
              <a:t>ACCOUNT: </a:t>
            </a:r>
            <a:r>
              <a:rPr lang="en-US" sz="2000" dirty="0"/>
              <a:t>TO KNOW ABOUT THE BOOKS YOU HAVE </a:t>
            </a:r>
            <a:br>
              <a:rPr lang="en-US" sz="2000" dirty="0"/>
            </a:br>
            <a:r>
              <a:rPr lang="en-US" sz="2000" dirty="0" smtClean="0"/>
              <a:t>                     FACULTY </a:t>
            </a:r>
            <a:r>
              <a:rPr lang="en-US" sz="2000" dirty="0"/>
              <a:t>WILL ENTER EMPLOYEE CODE AS USER ID &amp; STUDENTS WILL </a:t>
            </a:r>
            <a:r>
              <a:rPr lang="en-US" sz="2000" dirty="0" smtClean="0"/>
              <a:t>  </a:t>
            </a:r>
            <a:br>
              <a:rPr lang="en-US" sz="2000" dirty="0" smtClean="0"/>
            </a:br>
            <a:r>
              <a:rPr lang="en-US" sz="2000" dirty="0" smtClean="0"/>
              <a:t>                     ENTER </a:t>
            </a:r>
            <a:r>
              <a:rPr lang="en-US" sz="2000" dirty="0"/>
              <a:t>ROLL NO. AS USER ID.</a:t>
            </a:r>
            <a:br>
              <a:rPr lang="en-US" sz="2000" dirty="0"/>
            </a:br>
            <a:r>
              <a:rPr lang="en-US" sz="2000" dirty="0" smtClean="0"/>
              <a:t>                     PASSWORD </a:t>
            </a:r>
            <a:r>
              <a:rPr lang="en-US" sz="2000" dirty="0"/>
              <a:t>IS SAME FOR ALL “</a:t>
            </a:r>
            <a:r>
              <a:rPr lang="en-US" sz="2000" dirty="0" err="1"/>
              <a:t>cgclib</a:t>
            </a:r>
            <a:r>
              <a:rPr lang="en-US" sz="2000" dirty="0"/>
              <a:t>”.</a:t>
            </a:r>
            <a:br>
              <a:rPr lang="en-US" sz="2000" dirty="0"/>
            </a:br>
            <a:r>
              <a:rPr lang="en-US" sz="2000" dirty="0" smtClean="0"/>
              <a:t>                    AFTER </a:t>
            </a:r>
            <a:r>
              <a:rPr lang="en-US" sz="2000" dirty="0"/>
              <a:t>LOGGING IN EVERYONE HAS THE OPTION TO CHANGE THEIR </a:t>
            </a:r>
            <a:r>
              <a:rPr lang="en-US" sz="2000" dirty="0" smtClean="0"/>
              <a:t>   </a:t>
            </a:r>
            <a:br>
              <a:rPr lang="en-US" sz="2000" dirty="0" smtClean="0"/>
            </a:br>
            <a:r>
              <a:rPr lang="en-US" sz="2000" dirty="0" smtClean="0"/>
              <a:t>                     PASSWORD</a:t>
            </a:r>
            <a:r>
              <a:rPr lang="en-US" sz="2000" dirty="0"/>
              <a:t>.</a:t>
            </a:r>
            <a:br>
              <a:rPr lang="en-US" sz="2000" dirty="0"/>
            </a:br>
            <a:r>
              <a:rPr lang="en-US" sz="2000" dirty="0" smtClean="0"/>
              <a:t>                                         </a:t>
            </a:r>
            <a:r>
              <a:rPr lang="en-US" sz="2000" u="sng" dirty="0" smtClean="0">
                <a:solidFill>
                  <a:srgbClr val="C00000"/>
                </a:solidFill>
              </a:rPr>
              <a:t>NOTE </a:t>
            </a:r>
            <a:r>
              <a:rPr lang="en-US" sz="2000" u="sng" dirty="0">
                <a:solidFill>
                  <a:srgbClr val="C00000"/>
                </a:solidFill>
              </a:rPr>
              <a:t>: DO NOT CLOSE THE WINDOW AFTER USE</a:t>
            </a:r>
            <a:br>
              <a:rPr lang="en-US" sz="2000" dirty="0"/>
            </a:br>
            <a:br>
              <a:rPr lang="en-US" sz="2000" dirty="0"/>
            </a:br>
            <a:endParaRPr lang="en-US" sz="2000" dirty="0"/>
          </a:p>
        </p:txBody>
      </p:sp>
    </p:spTree>
  </p:cSld>
  <p:clrMapOvr>
    <a:masterClrMapping/>
  </p:clrMapOvr>
  <p:transition advTm="1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68962"/>
          </a:xfrm>
        </p:spPr>
        <p:txBody>
          <a:bodyPr/>
          <a:lstStyle/>
          <a:p>
            <a:endParaRPr lang="en-US" dirty="0"/>
          </a:p>
        </p:txBody>
      </p:sp>
      <p:pic>
        <p:nvPicPr>
          <p:cNvPr id="3" name="Picture 2" descr="C:\Users\admin\Desktop\download.jfif"/>
          <p:cNvPicPr/>
          <p:nvPr/>
        </p:nvPicPr>
        <p:blipFill>
          <a:blip r:embed="rId1">
            <a:extLst>
              <a:ext uri="{28A0092B-C50C-407E-A947-70E740481C1C}">
                <a14:useLocalDpi xmlns:a14="http://schemas.microsoft.com/office/drawing/2010/main" val="0"/>
              </a:ext>
            </a:extLst>
          </a:blip>
          <a:srcRect/>
          <a:stretch>
            <a:fillRect/>
          </a:stretch>
        </p:blipFill>
        <p:spPr bwMode="auto">
          <a:xfrm>
            <a:off x="304800" y="274638"/>
            <a:ext cx="8610600" cy="6354762"/>
          </a:xfrm>
          <a:prstGeom prst="rect">
            <a:avLst/>
          </a:prstGeom>
          <a:noFill/>
          <a:ln>
            <a:noFill/>
          </a:ln>
        </p:spPr>
      </p:pic>
    </p:spTree>
  </p:cSld>
  <p:clrMapOvr>
    <a:masterClrMapping/>
  </p:clrMapOvr>
  <p:transition advTm="1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6202362"/>
          </a:xfrm>
        </p:spPr>
        <p:txBody>
          <a:bodyPr>
            <a:normAutofit fontScale="90000"/>
          </a:bodyPr>
          <a:lstStyle/>
          <a:p>
            <a:pPr algn="l"/>
            <a:r>
              <a:rPr lang="en-US" sz="3200" dirty="0" smtClean="0"/>
              <a:t>            </a:t>
            </a:r>
            <a:br>
              <a:rPr lang="en-US" sz="3200" dirty="0" smtClean="0"/>
            </a:br>
            <a:r>
              <a:rPr lang="en-US" sz="3200" dirty="0" smtClean="0"/>
              <a:t>                 </a:t>
            </a:r>
            <a:br>
              <a:rPr lang="en-US" sz="3200" dirty="0" smtClean="0"/>
            </a:br>
            <a:br>
              <a:rPr lang="en-US" sz="3200" dirty="0"/>
            </a:br>
            <a:br>
              <a:rPr lang="en-US" sz="3200" dirty="0" smtClean="0"/>
            </a:br>
            <a:r>
              <a:rPr lang="en-US" sz="3200" dirty="0" smtClean="0"/>
              <a:t> </a:t>
            </a:r>
            <a:r>
              <a:rPr lang="en-US" sz="5300" b="1" dirty="0" smtClean="0">
                <a:solidFill>
                  <a:srgbClr val="7030A0"/>
                </a:solidFill>
              </a:rPr>
              <a:t>E RESOURCES</a:t>
            </a:r>
            <a:br>
              <a:rPr lang="en-US" sz="3200" dirty="0" smtClean="0"/>
            </a:br>
            <a:r>
              <a:rPr lang="en-US" sz="2700" dirty="0" smtClean="0"/>
              <a:t>Number of e-books (</a:t>
            </a:r>
            <a:r>
              <a:rPr lang="en-US" sz="2700" b="1" dirty="0" smtClean="0"/>
              <a:t>WORLD E-BOOK LIBRARY</a:t>
            </a:r>
            <a:r>
              <a:rPr lang="en-US" sz="2700" dirty="0" smtClean="0"/>
              <a:t>)            16809</a:t>
            </a:r>
            <a:br>
              <a:rPr lang="en-US" sz="2700" dirty="0" smtClean="0"/>
            </a:br>
            <a:r>
              <a:rPr lang="en-US" sz="2700" dirty="0" smtClean="0"/>
              <a:t>Number of e-books (</a:t>
            </a:r>
            <a:r>
              <a:rPr lang="en-US" sz="2700" b="1" dirty="0" smtClean="0"/>
              <a:t>EBSCO</a:t>
            </a:r>
            <a:r>
              <a:rPr lang="en-US" sz="2700" dirty="0" smtClean="0"/>
              <a:t>)                                               29679</a:t>
            </a:r>
            <a:br>
              <a:rPr lang="en-US" sz="2700" b="1" dirty="0"/>
            </a:br>
            <a:r>
              <a:rPr lang="en-US" sz="2700" dirty="0" smtClean="0"/>
              <a:t> NDL Membership                                                                    Yes            </a:t>
            </a:r>
            <a:br>
              <a:rPr lang="en-US" sz="2700" dirty="0" smtClean="0"/>
            </a:br>
            <a:r>
              <a:rPr lang="en-US" sz="2700" dirty="0" smtClean="0"/>
              <a:t>Number of e-journals(</a:t>
            </a:r>
            <a:r>
              <a:rPr lang="en-US" sz="2700" b="1" dirty="0" smtClean="0"/>
              <a:t>DELNET</a:t>
            </a:r>
            <a:r>
              <a:rPr lang="en-US" sz="2700" dirty="0" smtClean="0"/>
              <a:t>)                                            728                                 </a:t>
            </a:r>
            <a:br>
              <a:rPr lang="en-US" sz="2700" dirty="0" smtClean="0"/>
            </a:br>
            <a:r>
              <a:rPr lang="en-US" sz="2700" dirty="0" smtClean="0"/>
              <a:t>Total Number of e-journals(</a:t>
            </a:r>
            <a:r>
              <a:rPr lang="en-US" sz="2700" b="1" dirty="0" smtClean="0"/>
              <a:t>EBSCO</a:t>
            </a:r>
            <a:r>
              <a:rPr lang="en-US" sz="2700" dirty="0" smtClean="0"/>
              <a:t>)                                    1996                                   </a:t>
            </a:r>
            <a:br>
              <a:rPr lang="en-US" sz="2700" dirty="0" smtClean="0"/>
            </a:br>
            <a:r>
              <a:rPr lang="en-US" sz="2700" b="1" dirty="0" smtClean="0"/>
              <a:t>EBSCO</a:t>
            </a:r>
            <a:r>
              <a:rPr lang="en-US" sz="2700" dirty="0"/>
              <a:t> </a:t>
            </a:r>
            <a:r>
              <a:rPr lang="en-US" sz="2700" dirty="0" smtClean="0"/>
              <a:t>Business Elite                                                              1056                                  </a:t>
            </a:r>
            <a:br>
              <a:rPr lang="en-US" sz="2700" dirty="0" smtClean="0"/>
            </a:br>
            <a:r>
              <a:rPr lang="en-US" sz="2700" b="1" dirty="0" smtClean="0"/>
              <a:t>NPTEL</a:t>
            </a:r>
            <a:r>
              <a:rPr lang="en-US" sz="2700" dirty="0" smtClean="0"/>
              <a:t> VIDEO LECTURES                                                         6335</a:t>
            </a:r>
            <a:br>
              <a:rPr lang="en-US" sz="2700" dirty="0" smtClean="0"/>
            </a:br>
            <a:r>
              <a:rPr lang="en-US" sz="2700" dirty="0" smtClean="0"/>
              <a:t>CDs  ( of Books and Magazines)                                             52                       </a:t>
            </a:r>
            <a:br>
              <a:rPr lang="en-US" sz="2700" dirty="0" smtClean="0"/>
            </a:br>
            <a:r>
              <a:rPr lang="en-US" sz="2700" b="1" dirty="0" smtClean="0"/>
              <a:t>TURNITIN</a:t>
            </a:r>
            <a:r>
              <a:rPr lang="en-US" sz="2700" dirty="0" smtClean="0"/>
              <a:t> Plagiarism Software</a:t>
            </a:r>
            <a:br>
              <a:rPr lang="en-US" sz="3200" dirty="0" smtClean="0"/>
            </a:br>
            <a:endParaRPr lang="en-US" sz="3200" dirty="0"/>
          </a:p>
        </p:txBody>
      </p:sp>
      <p:sp>
        <p:nvSpPr>
          <p:cNvPr id="3" name="AutoShape 2" descr="C:\Users\admin\Downloads\what-is-e-resource-1-32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
        <p:nvSpPr>
          <p:cNvPr id="5" name="AutoShape 6" descr="C:\Users\admin\Downloads\what-is-e-resource-1-320.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6" name="Picture 5"/>
          <p:cNvPicPr>
            <a:picLocks noChangeAspect="1"/>
          </p:cNvPicPr>
          <p:nvPr/>
        </p:nvPicPr>
        <p:blipFill>
          <a:blip r:embed="rId1"/>
          <a:stretch>
            <a:fillRect/>
          </a:stretch>
        </p:blipFill>
        <p:spPr>
          <a:xfrm>
            <a:off x="5105400" y="183515"/>
            <a:ext cx="3048000" cy="2148205"/>
          </a:xfrm>
          <a:prstGeom prst="rect">
            <a:avLst/>
          </a:prstGeom>
        </p:spPr>
      </p:pic>
    </p:spTree>
  </p:cSld>
  <p:clrMapOvr>
    <a:masterClrMapping/>
  </p:clrMapOvr>
  <p:transition advTm="1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br>
              <a:rPr lang="en-US" sz="3600" dirty="0" smtClean="0"/>
            </a:br>
            <a:r>
              <a:rPr lang="en-US" sz="3100" dirty="0" smtClean="0"/>
              <a:t>The </a:t>
            </a:r>
            <a:r>
              <a:rPr lang="en-US" sz="3100" dirty="0"/>
              <a:t>library has subscription of DELNET database via link </a:t>
            </a:r>
            <a:r>
              <a:rPr lang="en-US" sz="3100" u="sng" dirty="0">
                <a:hlinkClick r:id="rId1"/>
              </a:rPr>
              <a:t>http://www.delnet.in</a:t>
            </a:r>
            <a:r>
              <a:rPr lang="en-US" sz="3100" dirty="0"/>
              <a:t>  since the year </a:t>
            </a:r>
            <a:r>
              <a:rPr lang="en-US" sz="3100" dirty="0" smtClean="0"/>
              <a:t>2019 </a:t>
            </a:r>
            <a:r>
              <a:rPr lang="en-US" sz="3100" dirty="0"/>
              <a:t>and is subscribing </a:t>
            </a:r>
            <a:r>
              <a:rPr lang="en-US" sz="3100" dirty="0" smtClean="0"/>
              <a:t>728 e-journals </a:t>
            </a:r>
            <a:r>
              <a:rPr lang="en-US" sz="3100" dirty="0"/>
              <a:t>and </a:t>
            </a:r>
            <a:r>
              <a:rPr lang="en-US" sz="3100" dirty="0" smtClean="0"/>
              <a:t>16809 e-books </a:t>
            </a:r>
            <a:r>
              <a:rPr lang="en-US" sz="3100" dirty="0"/>
              <a:t>through World e-book library via link </a:t>
            </a:r>
            <a:r>
              <a:rPr lang="en-US" sz="3100" u="sng" dirty="0">
                <a:hlinkClick r:id="rId2"/>
              </a:rPr>
              <a:t>http://database.worldlibrary.org</a:t>
            </a:r>
            <a:r>
              <a:rPr lang="en-US" sz="3100" u="sng" dirty="0" smtClean="0">
                <a:hlinkClick r:id="rId2"/>
              </a:rPr>
              <a:t>/</a:t>
            </a:r>
            <a:endParaRPr lang="en-US" sz="31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152400"/>
            <a:ext cx="5486400" cy="2057400"/>
          </a:xfrm>
          <a:prstGeom prst="rect">
            <a:avLst/>
          </a:prstGeom>
        </p:spPr>
      </p:pic>
    </p:spTree>
  </p:cSld>
  <p:clrMapOvr>
    <a:masterClrMapping/>
  </p:clrMapOvr>
  <p:transition advTm="1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b="1" dirty="0"/>
              <a:t>EBSCO’S Business Source Elite </a:t>
            </a:r>
            <a:endParaRPr lang="en-US" dirty="0"/>
          </a:p>
        </p:txBody>
      </p:sp>
      <p:graphicFrame>
        <p:nvGraphicFramePr>
          <p:cNvPr id="3" name="Table 2"/>
          <p:cNvGraphicFramePr>
            <a:graphicFrameLocks noGrp="1"/>
          </p:cNvGraphicFramePr>
          <p:nvPr/>
        </p:nvGraphicFramePr>
        <p:xfrm>
          <a:off x="609599" y="1295399"/>
          <a:ext cx="7848601" cy="5105399"/>
        </p:xfrm>
        <a:graphic>
          <a:graphicData uri="http://schemas.openxmlformats.org/drawingml/2006/table">
            <a:tbl>
              <a:tblPr firstRow="1" firstCol="1" bandRow="1">
                <a:tableStyleId>{5C22544A-7EE6-4342-B048-85BDC9FD1C3A}</a:tableStyleId>
              </a:tblPr>
              <a:tblGrid>
                <a:gridCol w="2667001"/>
                <a:gridCol w="1452581"/>
                <a:gridCol w="1443019"/>
                <a:gridCol w="2286000"/>
              </a:tblGrid>
              <a:tr h="790693">
                <a:tc>
                  <a:txBody>
                    <a:bodyPr/>
                    <a:lstStyle/>
                    <a:p>
                      <a:pPr marL="0" marR="0" algn="just">
                        <a:lnSpc>
                          <a:spcPct val="107000"/>
                        </a:lnSpc>
                        <a:spcBef>
                          <a:spcPts val="0"/>
                        </a:spcBef>
                        <a:spcAft>
                          <a:spcPts val="0"/>
                        </a:spcAft>
                      </a:pPr>
                      <a:r>
                        <a:rPr lang="en-US" sz="1600" dirty="0">
                          <a:effectLst/>
                        </a:rPr>
                        <a:t>Journals indexed in WOS (approx.)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tc>
                <a:tc gridSpan="2">
                  <a:txBody>
                    <a:bodyPr/>
                    <a:lstStyle/>
                    <a:p>
                      <a:pPr marL="0" marR="0" algn="just">
                        <a:lnSpc>
                          <a:spcPct val="107000"/>
                        </a:lnSpc>
                        <a:spcBef>
                          <a:spcPts val="0"/>
                        </a:spcBef>
                        <a:spcAft>
                          <a:spcPts val="0"/>
                        </a:spcAft>
                      </a:pPr>
                      <a:r>
                        <a:rPr lang="en-IN" sz="1600" dirty="0">
                          <a:effectLst/>
                        </a:rPr>
                        <a:t>Journals indexed in Scopus (approx.)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tc>
                <a:tc hMerge="1">
                  <a:tcPr/>
                </a:tc>
                <a:tc>
                  <a:txBody>
                    <a:bodyPr/>
                    <a:lstStyle/>
                    <a:p>
                      <a:pPr marL="0" marR="0" algn="just">
                        <a:lnSpc>
                          <a:spcPct val="107000"/>
                        </a:lnSpc>
                        <a:spcBef>
                          <a:spcPts val="0"/>
                        </a:spcBef>
                        <a:spcAft>
                          <a:spcPts val="0"/>
                        </a:spcAft>
                      </a:pPr>
                      <a:r>
                        <a:rPr lang="en-IN" sz="1600" dirty="0">
                          <a:effectLst/>
                        </a:rPr>
                        <a:t>Indexed in ABDC Journal Quality List (approx.)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tc>
              </a:tr>
              <a:tr h="323360">
                <a:tc>
                  <a:txBody>
                    <a:bodyPr/>
                    <a:lstStyle/>
                    <a:p>
                      <a:pPr marL="0" marR="0" algn="just">
                        <a:lnSpc>
                          <a:spcPct val="107000"/>
                        </a:lnSpc>
                        <a:spcBef>
                          <a:spcPts val="0"/>
                        </a:spcBef>
                        <a:spcAft>
                          <a:spcPts val="0"/>
                        </a:spcAft>
                      </a:pPr>
                      <a:r>
                        <a:rPr lang="en-IN" sz="1600" dirty="0">
                          <a:effectLst/>
                        </a:rPr>
                        <a:t>225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tc>
                <a:tc gridSpan="2">
                  <a:txBody>
                    <a:bodyPr/>
                    <a:lstStyle/>
                    <a:p>
                      <a:pPr marL="0" marR="0" algn="just">
                        <a:lnSpc>
                          <a:spcPct val="107000"/>
                        </a:lnSpc>
                        <a:spcBef>
                          <a:spcPts val="0"/>
                        </a:spcBef>
                        <a:spcAft>
                          <a:spcPts val="0"/>
                        </a:spcAft>
                      </a:pPr>
                      <a:r>
                        <a:rPr lang="en-IN" sz="1600">
                          <a:effectLst/>
                        </a:rPr>
                        <a:t>282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tc>
                <a:tc hMerge="1">
                  <a:tcPr/>
                </a:tc>
                <a:tc>
                  <a:txBody>
                    <a:bodyPr/>
                    <a:lstStyle/>
                    <a:p>
                      <a:pPr marL="0" marR="0" algn="just">
                        <a:lnSpc>
                          <a:spcPct val="107000"/>
                        </a:lnSpc>
                        <a:spcBef>
                          <a:spcPts val="0"/>
                        </a:spcBef>
                        <a:spcAft>
                          <a:spcPts val="0"/>
                        </a:spcAft>
                      </a:pPr>
                      <a:r>
                        <a:rPr lang="en-IN" sz="1600">
                          <a:effectLst/>
                        </a:rPr>
                        <a:t>212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tc>
              </a:tr>
              <a:tr h="323360">
                <a:tc gridSpan="2">
                  <a:txBody>
                    <a:bodyPr/>
                    <a:lstStyle/>
                    <a:p>
                      <a:pPr marL="0" marR="0" algn="just">
                        <a:lnSpc>
                          <a:spcPct val="107000"/>
                        </a:lnSpc>
                        <a:spcBef>
                          <a:spcPts val="0"/>
                        </a:spcBef>
                        <a:spcAft>
                          <a:spcPts val="0"/>
                        </a:spcAft>
                      </a:pPr>
                      <a:r>
                        <a:rPr lang="en-US" sz="1600" dirty="0">
                          <a:effectLst/>
                        </a:rPr>
                        <a:t>Journals and Magazines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1056 full text journals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23360">
                <a:tc gridSpan="2">
                  <a:txBody>
                    <a:bodyPr/>
                    <a:lstStyle/>
                    <a:p>
                      <a:pPr marL="0" marR="0" algn="just">
                        <a:lnSpc>
                          <a:spcPct val="107000"/>
                        </a:lnSpc>
                        <a:spcBef>
                          <a:spcPts val="0"/>
                        </a:spcBef>
                        <a:spcAft>
                          <a:spcPts val="0"/>
                        </a:spcAft>
                      </a:pPr>
                      <a:r>
                        <a:rPr lang="en-IN" sz="1600" dirty="0">
                          <a:effectLst/>
                        </a:rPr>
                        <a:t>Case studies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More than 900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23360">
                <a:tc gridSpan="2">
                  <a:txBody>
                    <a:bodyPr/>
                    <a:lstStyle/>
                    <a:p>
                      <a:pPr marL="0" marR="0" algn="just">
                        <a:lnSpc>
                          <a:spcPct val="107000"/>
                        </a:lnSpc>
                        <a:spcBef>
                          <a:spcPts val="0"/>
                        </a:spcBef>
                        <a:spcAft>
                          <a:spcPts val="0"/>
                        </a:spcAft>
                      </a:pPr>
                      <a:r>
                        <a:rPr lang="en-IN" sz="1600" dirty="0">
                          <a:effectLst/>
                        </a:rPr>
                        <a:t>Company Profiles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More than 15,000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41864">
                <a:tc gridSpan="2">
                  <a:txBody>
                    <a:bodyPr/>
                    <a:lstStyle/>
                    <a:p>
                      <a:pPr marL="0" marR="0" algn="just">
                        <a:lnSpc>
                          <a:spcPct val="107000"/>
                        </a:lnSpc>
                        <a:spcBef>
                          <a:spcPts val="0"/>
                        </a:spcBef>
                        <a:spcAft>
                          <a:spcPts val="0"/>
                        </a:spcAft>
                      </a:pPr>
                      <a:r>
                        <a:rPr lang="en-IN" sz="1600" dirty="0">
                          <a:effectLst/>
                        </a:rPr>
                        <a:t>Videos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Nearly 75,000 videos from Associated Press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23360">
                <a:tc gridSpan="2">
                  <a:txBody>
                    <a:bodyPr/>
                    <a:lstStyle/>
                    <a:p>
                      <a:pPr marL="0" marR="0" algn="just">
                        <a:lnSpc>
                          <a:spcPct val="107000"/>
                        </a:lnSpc>
                        <a:spcBef>
                          <a:spcPts val="0"/>
                        </a:spcBef>
                        <a:spcAft>
                          <a:spcPts val="0"/>
                        </a:spcAft>
                      </a:pPr>
                      <a:r>
                        <a:rPr lang="en-IN" sz="1600" dirty="0">
                          <a:effectLst/>
                        </a:rPr>
                        <a:t>Market Research Reports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2400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683729">
                <a:tc gridSpan="2">
                  <a:txBody>
                    <a:bodyPr/>
                    <a:lstStyle/>
                    <a:p>
                      <a:pPr marL="0" marR="0" algn="just">
                        <a:lnSpc>
                          <a:spcPct val="107000"/>
                        </a:lnSpc>
                        <a:spcBef>
                          <a:spcPts val="0"/>
                        </a:spcBef>
                        <a:spcAft>
                          <a:spcPts val="0"/>
                        </a:spcAft>
                      </a:pPr>
                      <a:r>
                        <a:rPr lang="en-IN" sz="1600" dirty="0">
                          <a:effectLst/>
                        </a:rPr>
                        <a:t>Regional Business News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80 regional business publications are covered in Regional Business News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23360">
                <a:tc gridSpan="2">
                  <a:txBody>
                    <a:bodyPr/>
                    <a:lstStyle/>
                    <a:p>
                      <a:pPr marL="0" marR="0" algn="just">
                        <a:lnSpc>
                          <a:spcPct val="107000"/>
                        </a:lnSpc>
                        <a:spcBef>
                          <a:spcPts val="0"/>
                        </a:spcBef>
                        <a:spcAft>
                          <a:spcPts val="0"/>
                        </a:spcAft>
                      </a:pPr>
                      <a:r>
                        <a:rPr lang="en-IN" sz="1600" dirty="0">
                          <a:effectLst/>
                        </a:rPr>
                        <a:t>Industry Reports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8700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683729">
                <a:tc gridSpan="2">
                  <a:txBody>
                    <a:bodyPr/>
                    <a:lstStyle/>
                    <a:p>
                      <a:pPr marL="0" marR="0" algn="just">
                        <a:lnSpc>
                          <a:spcPct val="107000"/>
                        </a:lnSpc>
                        <a:spcBef>
                          <a:spcPts val="0"/>
                        </a:spcBef>
                        <a:spcAft>
                          <a:spcPts val="0"/>
                        </a:spcAft>
                      </a:pPr>
                      <a:r>
                        <a:rPr lang="en-IN" sz="1600" dirty="0">
                          <a:effectLst/>
                        </a:rPr>
                        <a:t>SWOT Analyses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More than 5000 SWOT analyses are indexed where only metadata is available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23360">
                <a:tc gridSpan="2">
                  <a:txBody>
                    <a:bodyPr/>
                    <a:lstStyle/>
                    <a:p>
                      <a:pPr marL="0" marR="0" algn="just">
                        <a:lnSpc>
                          <a:spcPct val="107000"/>
                        </a:lnSpc>
                        <a:spcBef>
                          <a:spcPts val="0"/>
                        </a:spcBef>
                        <a:spcAft>
                          <a:spcPts val="0"/>
                        </a:spcAft>
                      </a:pPr>
                      <a:r>
                        <a:rPr lang="en-IN" sz="1600" dirty="0">
                          <a:effectLst/>
                        </a:rPr>
                        <a:t>Financial Reports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42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41864">
                <a:tc gridSpan="2">
                  <a:txBody>
                    <a:bodyPr/>
                    <a:lstStyle/>
                    <a:p>
                      <a:pPr marL="0" marR="0" algn="just">
                        <a:lnSpc>
                          <a:spcPct val="107000"/>
                        </a:lnSpc>
                        <a:spcBef>
                          <a:spcPts val="0"/>
                        </a:spcBef>
                        <a:spcAft>
                          <a:spcPts val="0"/>
                        </a:spcAft>
                      </a:pPr>
                      <a:r>
                        <a:rPr lang="en-IN" sz="1600" dirty="0">
                          <a:effectLst/>
                        </a:rPr>
                        <a:t>Conference Proceedings &amp; Conference Papers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dirty="0">
                          <a:effectLst/>
                        </a:rPr>
                        <a:t>150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bl>
          </a:graphicData>
        </a:graphic>
      </p:graphicFrame>
    </p:spTree>
  </p:cSld>
  <p:clrMapOvr>
    <a:masterClrMapping/>
  </p:clrMapOvr>
  <p:transition advTm="1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fontScale="90000"/>
          </a:bodyPr>
          <a:lstStyle/>
          <a:p>
            <a:br>
              <a:rPr lang="en-US" sz="7300" b="1" u="sng" dirty="0" smtClean="0"/>
            </a:br>
            <a:br>
              <a:rPr lang="en-US" sz="7300" b="1" u="sng" dirty="0"/>
            </a:br>
            <a:r>
              <a:rPr lang="en-US" sz="7300" b="1" u="sng" dirty="0" smtClean="0">
                <a:solidFill>
                  <a:srgbClr val="00B0F0"/>
                </a:solidFill>
              </a:rPr>
              <a:t>EBSCO </a:t>
            </a:r>
            <a:r>
              <a:rPr lang="en-US" sz="7300" b="1" u="sng" dirty="0">
                <a:solidFill>
                  <a:srgbClr val="00B0F0"/>
                </a:solidFill>
              </a:rPr>
              <a:t>DATABASE </a:t>
            </a:r>
            <a:br>
              <a:rPr lang="en-US" b="1" u="sng" dirty="0" smtClean="0"/>
            </a:br>
            <a:r>
              <a:rPr lang="en-US" sz="3600" dirty="0" smtClean="0"/>
              <a:t>EBSCO </a:t>
            </a:r>
            <a:r>
              <a:rPr lang="en-US" sz="3600" dirty="0"/>
              <a:t>resources can also be remotely accessed on EBSCO App. or on </a:t>
            </a:r>
            <a:r>
              <a:rPr lang="en-US" sz="3600" dirty="0" smtClean="0"/>
              <a:t>the link </a:t>
            </a:r>
            <a:r>
              <a:rPr lang="en-US" sz="3600" u="sng" dirty="0">
                <a:hlinkClick r:id="rId1"/>
              </a:rPr>
              <a:t>http://search.ebscohost.com</a:t>
            </a:r>
            <a:r>
              <a:rPr lang="en-US" sz="3600" u="sng" dirty="0"/>
              <a:t>.</a:t>
            </a:r>
            <a:br>
              <a:rPr lang="en-US" sz="3600" dirty="0"/>
            </a:br>
            <a:r>
              <a:rPr lang="en-US" sz="3600" dirty="0"/>
              <a:t>It provides scholarly </a:t>
            </a:r>
            <a:r>
              <a:rPr lang="en-US" sz="3600" dirty="0" smtClean="0"/>
              <a:t>1996 </a:t>
            </a:r>
            <a:r>
              <a:rPr lang="en-US" sz="3600" dirty="0"/>
              <a:t>P</a:t>
            </a:r>
            <a:r>
              <a:rPr lang="en-US" sz="3600" dirty="0" smtClean="0"/>
              <a:t>harmacy e-journals, </a:t>
            </a:r>
            <a:r>
              <a:rPr lang="en-US" sz="3600" dirty="0"/>
              <a:t>working papers, </a:t>
            </a:r>
            <a:r>
              <a:rPr lang="en-US" sz="3600" dirty="0" smtClean="0"/>
              <a:t>reports, </a:t>
            </a:r>
            <a:r>
              <a:rPr lang="en-US" sz="3600" dirty="0"/>
              <a:t>datasets, and millions of digitized historical primary sources, including </a:t>
            </a:r>
            <a:r>
              <a:rPr lang="en-US" sz="3600" dirty="0" smtClean="0"/>
              <a:t>2,65,000 </a:t>
            </a:r>
            <a:r>
              <a:rPr lang="en-US" sz="3600" dirty="0" smtClean="0"/>
              <a:t>e-books.</a:t>
            </a:r>
            <a:br>
              <a:rPr lang="en-US" sz="3600" dirty="0"/>
            </a:br>
            <a:endParaRPr lang="en-US" sz="36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274638"/>
            <a:ext cx="3505199" cy="1744540"/>
          </a:xfrm>
          <a:prstGeom prst="rect">
            <a:avLst/>
          </a:prstGeom>
        </p:spPr>
      </p:pic>
    </p:spTree>
  </p:cSld>
  <p:clrMapOvr>
    <a:masterClrMapping/>
  </p:clrMapOvr>
  <p:transition advTm="1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553200"/>
          </a:xfrm>
        </p:spPr>
        <p:txBody>
          <a:bodyPr>
            <a:normAutofit/>
          </a:bodyPr>
          <a:lstStyle/>
          <a:p>
            <a:br>
              <a:rPr lang="en-US" sz="5300" b="1" u="sng" dirty="0"/>
            </a:br>
            <a:br>
              <a:rPr lang="en-US" sz="5300" b="1" u="sng" dirty="0" smtClean="0"/>
            </a:br>
            <a:r>
              <a:rPr lang="en-US" sz="5300" b="1" u="sng" dirty="0" smtClean="0"/>
              <a:t>A</a:t>
            </a:r>
            <a:r>
              <a:rPr lang="en-US" sz="4800" b="1" u="sng" dirty="0" smtClean="0"/>
              <a:t>NTI-PLAGIARISM SOFTWARE</a:t>
            </a:r>
            <a:br>
              <a:rPr lang="en-US" dirty="0" smtClean="0"/>
            </a:br>
            <a:r>
              <a:rPr lang="en-US" sz="3100" dirty="0" smtClean="0">
                <a:solidFill>
                  <a:srgbClr val="FF0000"/>
                </a:solidFill>
              </a:rPr>
              <a:t>To </a:t>
            </a:r>
            <a:r>
              <a:rPr lang="en-US" sz="3100" dirty="0">
                <a:solidFill>
                  <a:srgbClr val="FF0000"/>
                </a:solidFill>
              </a:rPr>
              <a:t>promote and support the research activities, </a:t>
            </a:r>
            <a:r>
              <a:rPr lang="en-US" sz="3100" dirty="0" smtClean="0">
                <a:solidFill>
                  <a:srgbClr val="FF0000"/>
                </a:solidFill>
              </a:rPr>
              <a:t>CCP </a:t>
            </a:r>
            <a:r>
              <a:rPr lang="en-US" sz="3100" dirty="0">
                <a:solidFill>
                  <a:srgbClr val="FF0000"/>
                </a:solidFill>
              </a:rPr>
              <a:t>-CGC as a remedial measure has provided access to anti-plagiarism software </a:t>
            </a:r>
            <a:r>
              <a:rPr lang="en-US" sz="3100" b="1" dirty="0">
                <a:solidFill>
                  <a:srgbClr val="FF0000"/>
                </a:solidFill>
              </a:rPr>
              <a:t>TURNITIN s</a:t>
            </a:r>
            <a:r>
              <a:rPr lang="en-US" sz="3100" dirty="0">
                <a:solidFill>
                  <a:srgbClr val="FF0000"/>
                </a:solidFill>
              </a:rPr>
              <a:t>ince 2020.It is one such software, which is being successfully used at the global level to cross-check a vast database for identifying plagiarized portions in one’s research.</a:t>
            </a:r>
            <a:br>
              <a:rPr lang="en-US" sz="3100" dirty="0">
                <a:solidFill>
                  <a:srgbClr val="FF0000"/>
                </a:solidFill>
              </a:rPr>
            </a:br>
            <a:endParaRPr lang="en-US" sz="3100" dirty="0">
              <a:solidFill>
                <a:srgbClr val="FF0000"/>
              </a:solidFill>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533400"/>
            <a:ext cx="5943600" cy="1371600"/>
          </a:xfrm>
          <a:prstGeom prst="rect">
            <a:avLst/>
          </a:prstGeom>
        </p:spPr>
      </p:pic>
    </p:spTree>
  </p:cSld>
  <p:clrMapOvr>
    <a:masterClrMapping/>
  </p:clrMapOvr>
  <p:transition advTm="1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br>
              <a:rPr lang="en-US" b="1" u="sng" dirty="0" smtClean="0"/>
            </a:br>
            <a:br>
              <a:rPr lang="en-US" b="1" u="sng" dirty="0"/>
            </a:br>
            <a:br>
              <a:rPr lang="en-US" b="1" u="sng" dirty="0" smtClean="0"/>
            </a:br>
            <a:r>
              <a:rPr lang="en-US" b="1" dirty="0"/>
              <a:t>  </a:t>
            </a:r>
            <a:br>
              <a:rPr lang="en-US" b="1" dirty="0" smtClean="0"/>
            </a:br>
            <a:r>
              <a:rPr lang="en-US" sz="3600" dirty="0" smtClean="0"/>
              <a:t>Lakhs </a:t>
            </a:r>
            <a:r>
              <a:rPr lang="en-US" sz="3600" dirty="0"/>
              <a:t>of e-books can be accessed through NDL via link </a:t>
            </a:r>
            <a:r>
              <a:rPr lang="en-US" sz="3600" u="sng" dirty="0">
                <a:hlinkClick r:id="rId1"/>
              </a:rPr>
              <a:t>http://ndl.iitkgp.ac.in//</a:t>
            </a:r>
            <a:r>
              <a:rPr lang="en-US" sz="3600" dirty="0"/>
              <a:t>. </a:t>
            </a:r>
            <a:br>
              <a:rPr lang="en-US" sz="3600" dirty="0"/>
            </a:br>
            <a:r>
              <a:rPr lang="en-US" sz="3600" dirty="0"/>
              <a:t> </a:t>
            </a:r>
            <a:br>
              <a:rPr lang="en-US" sz="3600" dirty="0"/>
            </a:br>
            <a:r>
              <a:rPr lang="en-US" sz="3600" dirty="0" smtClean="0"/>
              <a:t>INSTITUTIONAL NDL MEMBERSHIP NUMBER  :</a:t>
            </a:r>
            <a:r>
              <a:rPr lang="en-US" dirty="0" smtClean="0">
                <a:solidFill>
                  <a:srgbClr val="C00000"/>
                </a:solidFill>
              </a:rPr>
              <a:t>INPBNC3ADJJC9BP</a:t>
            </a:r>
            <a:endParaRPr lang="en-US" sz="3600" dirty="0">
              <a:solidFill>
                <a:srgbClr val="C00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74638"/>
            <a:ext cx="8229600" cy="2578100"/>
          </a:xfrm>
          <a:prstGeom prst="rect">
            <a:avLst/>
          </a:prstGeom>
        </p:spPr>
      </p:pic>
    </p:spTree>
  </p:cSld>
  <p:clrMapOvr>
    <a:masterClrMapping/>
  </p:clrMapOvr>
  <p:transition advTm="1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44962"/>
          </a:xfrm>
        </p:spPr>
        <p:txBody>
          <a:bodyPr/>
          <a:lstStyle/>
          <a:p>
            <a:endParaRPr lang="en-US" dirty="0"/>
          </a:p>
        </p:txBody>
      </p:sp>
      <p:sp>
        <p:nvSpPr>
          <p:cNvPr id="3" name="Content Placeholder 2"/>
          <p:cNvSpPr>
            <a:spLocks noGrp="1"/>
          </p:cNvSpPr>
          <p:nvPr>
            <p:ph idx="1"/>
          </p:nvPr>
        </p:nvSpPr>
        <p:spPr>
          <a:xfrm>
            <a:off x="457200" y="1600200"/>
            <a:ext cx="8229600" cy="4953000"/>
          </a:xfrm>
        </p:spPr>
        <p:txBody>
          <a:bodyPr>
            <a:normAutofit fontScale="92500"/>
          </a:bodyPr>
          <a:lstStyle/>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r>
              <a:rPr lang="en-US" sz="2000" b="1" u="sng" dirty="0"/>
              <a:t>The online library provides</a:t>
            </a:r>
            <a:r>
              <a:rPr lang="en-US" sz="2000" b="1" dirty="0"/>
              <a:t> live access to CHANDIGARH </a:t>
            </a:r>
            <a:r>
              <a:rPr lang="en-US" sz="2000" b="1" dirty="0" smtClean="0"/>
              <a:t>COLLEGE OF PHARMACY LIBRARY </a:t>
            </a:r>
            <a:r>
              <a:rPr lang="en-US" sz="2000" b="1" dirty="0"/>
              <a:t>Collection on institution website </a:t>
            </a:r>
            <a:r>
              <a:rPr lang="en-US" sz="2000" b="1" u="sng" dirty="0"/>
              <a:t>http://ccpmohali.org</a:t>
            </a:r>
            <a:r>
              <a:rPr lang="en-US" sz="2000" dirty="0"/>
              <a:t> Students and Faculty can get online information about Books/CD’s/E Books/ Journals/ E journals dealing with various subjects. Library works on </a:t>
            </a:r>
            <a:r>
              <a:rPr lang="en-US" sz="2000" b="1" dirty="0"/>
              <a:t>LIBSYS software</a:t>
            </a:r>
            <a:r>
              <a:rPr lang="en-US" sz="2000" dirty="0"/>
              <a:t>. </a:t>
            </a:r>
            <a:r>
              <a:rPr lang="en-US" sz="2000" dirty="0" smtClean="0"/>
              <a:t>CCP Library has </a:t>
            </a:r>
            <a:r>
              <a:rPr lang="en-US" sz="2000" b="1" dirty="0"/>
              <a:t>2 CCTV’s</a:t>
            </a:r>
            <a:r>
              <a:rPr lang="en-US" sz="2000" dirty="0"/>
              <a:t> cameras to keep a close watch on the users so as to minimize the losses and mutilation of reading material.</a:t>
            </a:r>
            <a:endParaRPr lang="en-US" sz="2000" dirty="0"/>
          </a:p>
        </p:txBody>
      </p:sp>
      <p:pic>
        <p:nvPicPr>
          <p:cNvPr id="4" name="Picture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71500" y="381000"/>
            <a:ext cx="8001000" cy="4038600"/>
          </a:xfrm>
          <a:prstGeom prst="rect">
            <a:avLst/>
          </a:prstGeom>
          <a:ln w="228600" cap="sq" cmpd="thickThin">
            <a:solidFill>
              <a:schemeClr val="tx2">
                <a:lumMod val="60000"/>
                <a:lumOff val="40000"/>
              </a:schemeClr>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19800"/>
          </a:xfrm>
        </p:spPr>
        <p:txBody>
          <a:bodyPr>
            <a:normAutofit fontScale="90000"/>
          </a:bodyPr>
          <a:lstStyle/>
          <a:p>
            <a:br>
              <a:rPr lang="en-US" sz="7200" b="1" dirty="0" smtClean="0"/>
            </a:br>
            <a:br>
              <a:rPr lang="en-US" sz="7200" b="1" dirty="0"/>
            </a:br>
            <a:br>
              <a:rPr lang="en-US" sz="7200" b="1" dirty="0" smtClean="0"/>
            </a:br>
            <a:r>
              <a:rPr lang="en-US" b="1" dirty="0" smtClean="0"/>
              <a:t>NPTEL</a:t>
            </a:r>
            <a:r>
              <a:rPr lang="en-US" dirty="0" smtClean="0"/>
              <a:t> </a:t>
            </a:r>
            <a:r>
              <a:rPr lang="en-US" b="1" dirty="0"/>
              <a:t>Video </a:t>
            </a:r>
            <a:r>
              <a:rPr lang="en-US" b="1" dirty="0" smtClean="0"/>
              <a:t>lectures</a:t>
            </a:r>
            <a:br>
              <a:rPr lang="en-US" dirty="0" smtClean="0"/>
            </a:br>
            <a:r>
              <a:rPr lang="en-US" b="1" dirty="0" err="1" smtClean="0">
                <a:solidFill>
                  <a:srgbClr val="7030A0"/>
                </a:solidFill>
              </a:rPr>
              <a:t>Streamwise</a:t>
            </a:r>
            <a:r>
              <a:rPr lang="en-US" b="1" dirty="0" smtClean="0">
                <a:solidFill>
                  <a:srgbClr val="7030A0"/>
                </a:solidFill>
              </a:rPr>
              <a:t> </a:t>
            </a:r>
            <a:r>
              <a:rPr lang="en-US" b="1" dirty="0">
                <a:solidFill>
                  <a:srgbClr val="7030A0"/>
                </a:solidFill>
              </a:rPr>
              <a:t>NPTEL </a:t>
            </a:r>
            <a:br>
              <a:rPr lang="en-US" b="1" dirty="0" smtClean="0">
                <a:solidFill>
                  <a:srgbClr val="7030A0"/>
                </a:solidFill>
              </a:rPr>
            </a:br>
            <a:r>
              <a:rPr lang="en-US" b="1" dirty="0" smtClean="0">
                <a:solidFill>
                  <a:srgbClr val="7030A0"/>
                </a:solidFill>
              </a:rPr>
              <a:t>---- 6335 video </a:t>
            </a:r>
            <a:r>
              <a:rPr lang="en-US" b="1" dirty="0">
                <a:solidFill>
                  <a:srgbClr val="7030A0"/>
                </a:solidFill>
              </a:rPr>
              <a:t>lectures can be accessed </a:t>
            </a:r>
            <a:r>
              <a:rPr lang="en-US" b="1" dirty="0" smtClean="0">
                <a:solidFill>
                  <a:srgbClr val="7030A0"/>
                </a:solidFill>
              </a:rPr>
              <a:t>via website</a:t>
            </a:r>
            <a:br>
              <a:rPr lang="en-US" b="1" dirty="0" smtClean="0">
                <a:solidFill>
                  <a:schemeClr val="bg2">
                    <a:lumMod val="25000"/>
                  </a:schemeClr>
                </a:solidFill>
              </a:rPr>
            </a:br>
            <a:r>
              <a:rPr lang="en-US" u="sng" dirty="0">
                <a:hlinkClick r:id="rId1"/>
              </a:rPr>
              <a:t>https://archive.nptel.ac.in/</a:t>
            </a:r>
            <a:r>
              <a:rPr lang="en-US" dirty="0"/>
              <a:t> </a:t>
            </a:r>
            <a:r>
              <a:rPr lang="en-US" b="1" dirty="0"/>
              <a:t>	</a:t>
            </a:r>
            <a:r>
              <a:rPr lang="en-US" dirty="0" smtClean="0"/>
              <a:t> </a:t>
            </a:r>
            <a:br>
              <a:rPr lang="en-US" dirty="0"/>
            </a:br>
            <a:r>
              <a:rPr lang="en-US" dirty="0"/>
              <a:t> </a:t>
            </a:r>
            <a:br>
              <a:rPr lang="en-US" dirty="0"/>
            </a:b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 y="762000"/>
            <a:ext cx="7848600" cy="2163762"/>
          </a:xfrm>
          <a:prstGeom prst="rect">
            <a:avLst/>
          </a:prstGeom>
        </p:spPr>
      </p:pic>
    </p:spTree>
  </p:cSld>
  <p:clrMapOvr>
    <a:masterClrMapping/>
  </p:clrMapOvr>
  <p:transition advTm="1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81000" y="228600"/>
          <a:ext cx="8381998" cy="6400800"/>
        </p:xfrm>
        <a:graphic>
          <a:graphicData uri="http://schemas.openxmlformats.org/drawingml/2006/table">
            <a:tbl>
              <a:tblPr>
                <a:tableStyleId>{35758FB7-9AC5-4552-8A53-C91805E547FA}</a:tableStyleId>
              </a:tblPr>
              <a:tblGrid>
                <a:gridCol w="701218"/>
                <a:gridCol w="3098404"/>
                <a:gridCol w="3522396"/>
                <a:gridCol w="1059980"/>
              </a:tblGrid>
              <a:tr h="579490">
                <a:tc gridSpan="4">
                  <a:txBody>
                    <a:bodyPr/>
                    <a:lstStyle/>
                    <a:p>
                      <a:pPr algn="ctr" fontAlgn="t"/>
                      <a:r>
                        <a:rPr lang="en-US" sz="3600" b="1" u="none" strike="noStrike" dirty="0">
                          <a:solidFill>
                            <a:srgbClr val="FF0000"/>
                          </a:solidFill>
                          <a:effectLst/>
                        </a:rPr>
                        <a:t>NPTEL VIDEO LECTURES: CCP LIBRARY</a:t>
                      </a:r>
                      <a:endParaRPr lang="en-US" sz="3600" b="1" i="0" u="none" strike="noStrike" dirty="0">
                        <a:solidFill>
                          <a:srgbClr val="FF0000"/>
                        </a:solidFill>
                        <a:effectLst/>
                        <a:latin typeface="Calibri" panose="020F0502020204030204" pitchFamily="34" charset="0"/>
                      </a:endParaRPr>
                    </a:p>
                  </a:txBody>
                  <a:tcPr marL="9525" marR="9525" marT="9525" marB="0"/>
                </a:tc>
                <a:tc hMerge="1">
                  <a:tcPr/>
                </a:tc>
                <a:tc hMerge="1">
                  <a:tcPr/>
                </a:tc>
                <a:tc hMerge="1">
                  <a:tcPr/>
                </a:tc>
              </a:tr>
              <a:tr h="764413">
                <a:tc>
                  <a:txBody>
                    <a:bodyPr/>
                    <a:lstStyle/>
                    <a:p>
                      <a:pPr algn="ctr" fontAlgn="t"/>
                      <a:r>
                        <a:rPr lang="en-US" sz="1800" b="1" u="none" strike="noStrike" dirty="0">
                          <a:effectLst/>
                        </a:rPr>
                        <a:t>1</a:t>
                      </a:r>
                      <a:endParaRPr lang="en-US" sz="18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800" b="1" u="none" strike="noStrike" dirty="0">
                          <a:effectLst/>
                        </a:rPr>
                        <a:t>NPTEL Anatomy (Video Lectures: 41)  </a:t>
                      </a:r>
                      <a:endParaRPr lang="en-US" sz="18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800" u="sng" strike="noStrike" dirty="0">
                          <a:effectLst/>
                          <a:hlinkClick r:id="rId1" tooltip="http://www.digimat.in/nptel/courses/medical/anatomy/AN11.html"/>
                        </a:rPr>
                        <a:t>https://www.digimat.in/nptel/courses/medical/anatomy/AN11.html</a:t>
                      </a:r>
                      <a:endParaRPr lang="en-US" sz="1800" b="0" i="0" u="sng" strike="noStrike" dirty="0">
                        <a:solidFill>
                          <a:srgbClr val="0563C1"/>
                        </a:solidFill>
                        <a:effectLst/>
                        <a:latin typeface="Calibri" panose="020F0502020204030204" pitchFamily="34" charset="0"/>
                      </a:endParaRPr>
                    </a:p>
                  </a:txBody>
                  <a:tcPr marL="9525" marR="9525" marT="9525" marB="0"/>
                </a:tc>
                <a:tc>
                  <a:txBody>
                    <a:bodyPr/>
                    <a:lstStyle/>
                    <a:p>
                      <a:pPr algn="ctr" fontAlgn="b"/>
                      <a:r>
                        <a:rPr lang="en-US" sz="1800" b="1" u="none" strike="noStrike" dirty="0">
                          <a:effectLst/>
                        </a:rPr>
                        <a:t>329</a:t>
                      </a:r>
                      <a:endParaRPr lang="en-US" sz="1800" b="1" i="0" u="none" strike="noStrike" dirty="0">
                        <a:solidFill>
                          <a:srgbClr val="000000"/>
                        </a:solidFill>
                        <a:effectLst/>
                        <a:latin typeface="Calibri" panose="020F0502020204030204" pitchFamily="34" charset="0"/>
                      </a:endParaRPr>
                    </a:p>
                  </a:txBody>
                  <a:tcPr marL="9525" marR="9525" marT="9525" marB="0" anchor="b"/>
                </a:tc>
              </a:tr>
              <a:tr h="959930">
                <a:tc>
                  <a:txBody>
                    <a:bodyPr/>
                    <a:lstStyle/>
                    <a:p>
                      <a:pPr algn="ctr" fontAlgn="t"/>
                      <a:r>
                        <a:rPr lang="en-US" sz="1800" b="1" u="none" strike="noStrike">
                          <a:effectLst/>
                        </a:rPr>
                        <a:t>2</a:t>
                      </a:r>
                      <a:endParaRPr lang="en-US" sz="18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800" b="1" u="none" strike="noStrike" dirty="0">
                          <a:effectLst/>
                        </a:rPr>
                        <a:t>NPTEL VIDEO LECTURES Chemistry and biochemistry (Video Lectures: 107)</a:t>
                      </a:r>
                      <a:endParaRPr lang="en-US" sz="18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800" u="sng" strike="noStrike" dirty="0">
                          <a:effectLst/>
                          <a:hlinkClick r:id="rId2" tooltip="http://www.digimat.in/keyword/104.html"/>
                        </a:rPr>
                        <a:t>https://www.digimat.in/keyword/104.html</a:t>
                      </a:r>
                      <a:endParaRPr lang="en-US" sz="1800" b="0" i="0" u="sng" strike="noStrike" dirty="0">
                        <a:solidFill>
                          <a:srgbClr val="0563C1"/>
                        </a:solidFill>
                        <a:effectLst/>
                        <a:latin typeface="Calibri" panose="020F0502020204030204" pitchFamily="34" charset="0"/>
                      </a:endParaRPr>
                    </a:p>
                  </a:txBody>
                  <a:tcPr marL="9525" marR="9525" marT="9525" marB="0"/>
                </a:tc>
                <a:tc>
                  <a:txBody>
                    <a:bodyPr/>
                    <a:lstStyle/>
                    <a:p>
                      <a:pPr algn="ctr" fontAlgn="b"/>
                      <a:r>
                        <a:rPr lang="en-US" sz="1800" b="1" u="none" strike="noStrike" dirty="0">
                          <a:effectLst/>
                        </a:rPr>
                        <a:t>4737</a:t>
                      </a:r>
                      <a:endParaRPr lang="en-US" sz="1800" b="1" i="0" u="none" strike="noStrike" dirty="0">
                        <a:solidFill>
                          <a:srgbClr val="000000"/>
                        </a:solidFill>
                        <a:effectLst/>
                        <a:latin typeface="Calibri" panose="020F0502020204030204" pitchFamily="34" charset="0"/>
                      </a:endParaRPr>
                    </a:p>
                  </a:txBody>
                  <a:tcPr marL="9525" marR="9525" marT="9525" marB="0" anchor="b"/>
                </a:tc>
              </a:tr>
              <a:tr h="671951">
                <a:tc>
                  <a:txBody>
                    <a:bodyPr/>
                    <a:lstStyle/>
                    <a:p>
                      <a:pPr algn="ctr" fontAlgn="t"/>
                      <a:r>
                        <a:rPr lang="en-US" sz="1800" b="1" u="none" strike="noStrike">
                          <a:effectLst/>
                        </a:rPr>
                        <a:t>3</a:t>
                      </a:r>
                      <a:endParaRPr lang="en-US" sz="18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800" b="1" u="none" strike="noStrike" dirty="0">
                          <a:effectLst/>
                        </a:rPr>
                        <a:t>NPTEL Biochemistry (Video Lectures: 53)  </a:t>
                      </a:r>
                      <a:endParaRPr lang="en-US" sz="18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800" u="sng" strike="noStrike" dirty="0">
                          <a:effectLst/>
                          <a:hlinkClick r:id="rId3" tooltip="http://www.digimat.in/nptel/courses/medical/biochemistry/BC11.html"/>
                        </a:rPr>
                        <a:t>https://www.digimat.in/nptel/courses/medical/biochemistry/BC11.html</a:t>
                      </a:r>
                      <a:endParaRPr lang="en-US" sz="1800" b="0" i="0" u="sng" strike="noStrike" dirty="0">
                        <a:solidFill>
                          <a:srgbClr val="0563C1"/>
                        </a:solidFill>
                        <a:effectLst/>
                        <a:latin typeface="Calibri" panose="020F0502020204030204" pitchFamily="34" charset="0"/>
                      </a:endParaRPr>
                    </a:p>
                  </a:txBody>
                  <a:tcPr marL="9525" marR="9525" marT="9525" marB="0"/>
                </a:tc>
                <a:tc>
                  <a:txBody>
                    <a:bodyPr/>
                    <a:lstStyle/>
                    <a:p>
                      <a:pPr algn="ctr" fontAlgn="b"/>
                      <a:r>
                        <a:rPr lang="en-US" sz="1800" b="1" u="none" strike="noStrike" dirty="0">
                          <a:effectLst/>
                        </a:rPr>
                        <a:t>403</a:t>
                      </a:r>
                      <a:endParaRPr lang="en-US" sz="1800" b="1" i="0" u="none" strike="noStrike" dirty="0">
                        <a:solidFill>
                          <a:srgbClr val="000000"/>
                        </a:solidFill>
                        <a:effectLst/>
                        <a:latin typeface="Calibri" panose="020F0502020204030204" pitchFamily="34" charset="0"/>
                      </a:endParaRPr>
                    </a:p>
                  </a:txBody>
                  <a:tcPr marL="9525" marR="9525" marT="9525" marB="0" anchor="b"/>
                </a:tc>
              </a:tr>
              <a:tr h="671951">
                <a:tc>
                  <a:txBody>
                    <a:bodyPr/>
                    <a:lstStyle/>
                    <a:p>
                      <a:pPr algn="ctr" fontAlgn="t"/>
                      <a:r>
                        <a:rPr lang="en-US" sz="1800" b="1" u="none" strike="noStrike">
                          <a:effectLst/>
                        </a:rPr>
                        <a:t>4</a:t>
                      </a:r>
                      <a:endParaRPr lang="en-US" sz="18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800" b="1" u="none" strike="noStrike" dirty="0">
                          <a:effectLst/>
                        </a:rPr>
                        <a:t>NPTEL Microbiology (Video Lectures: 58)  </a:t>
                      </a:r>
                      <a:endParaRPr lang="en-US" sz="18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800" u="sng" strike="noStrike" dirty="0">
                          <a:effectLst/>
                          <a:hlinkClick r:id="rId4" tooltip="http://www.digimat.in/nptel/courses/medical/microbiology/MB11.html"/>
                        </a:rPr>
                        <a:t>https://www.digimat.in/nptel/courses/medical/microbiology/MB11.html</a:t>
                      </a:r>
                      <a:endParaRPr lang="en-US" sz="1800" b="0" i="0" u="sng" strike="noStrike" dirty="0">
                        <a:solidFill>
                          <a:srgbClr val="0563C1"/>
                        </a:solidFill>
                        <a:effectLst/>
                        <a:latin typeface="Calibri" panose="020F0502020204030204" pitchFamily="34" charset="0"/>
                      </a:endParaRPr>
                    </a:p>
                  </a:txBody>
                  <a:tcPr marL="9525" marR="9525" marT="9525" marB="0"/>
                </a:tc>
                <a:tc>
                  <a:txBody>
                    <a:bodyPr/>
                    <a:lstStyle/>
                    <a:p>
                      <a:pPr algn="ctr" fontAlgn="b"/>
                      <a:r>
                        <a:rPr lang="en-US" sz="1800" b="1" u="none" strike="noStrike" dirty="0">
                          <a:effectLst/>
                        </a:rPr>
                        <a:t>297</a:t>
                      </a:r>
                      <a:endParaRPr lang="en-US" sz="1800" b="1" i="0" u="none" strike="noStrike" dirty="0">
                        <a:solidFill>
                          <a:srgbClr val="000000"/>
                        </a:solidFill>
                        <a:effectLst/>
                        <a:latin typeface="Calibri" panose="020F0502020204030204" pitchFamily="34" charset="0"/>
                      </a:endParaRPr>
                    </a:p>
                  </a:txBody>
                  <a:tcPr marL="9525" marR="9525" marT="9525" marB="0" anchor="b"/>
                </a:tc>
              </a:tr>
              <a:tr h="671951">
                <a:tc>
                  <a:txBody>
                    <a:bodyPr/>
                    <a:lstStyle/>
                    <a:p>
                      <a:pPr algn="ctr" fontAlgn="t"/>
                      <a:r>
                        <a:rPr lang="en-US" sz="1800" b="1" u="none" strike="noStrike">
                          <a:effectLst/>
                        </a:rPr>
                        <a:t>5</a:t>
                      </a:r>
                      <a:endParaRPr lang="en-US" sz="18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800" b="1" u="none" strike="noStrike" dirty="0">
                          <a:effectLst/>
                        </a:rPr>
                        <a:t>NPTEL Pathology (Video Lectures: 47)  </a:t>
                      </a:r>
                      <a:endParaRPr lang="en-US" sz="18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800" u="sng" strike="noStrike" dirty="0">
                          <a:effectLst/>
                          <a:hlinkClick r:id="rId5" tooltip="http://www.digimat.in/nptel/courses/medical/pathology/PA11.html"/>
                        </a:rPr>
                        <a:t>https://www.digimat.in/nptel/courses/medical/pathology/PA11.html</a:t>
                      </a:r>
                      <a:endParaRPr lang="en-US" sz="1800" b="0" i="0" u="sng" strike="noStrike" dirty="0">
                        <a:solidFill>
                          <a:srgbClr val="0563C1"/>
                        </a:solidFill>
                        <a:effectLst/>
                        <a:latin typeface="Calibri" panose="020F0502020204030204" pitchFamily="34" charset="0"/>
                      </a:endParaRPr>
                    </a:p>
                  </a:txBody>
                  <a:tcPr marL="9525" marR="9525" marT="9525" marB="0"/>
                </a:tc>
                <a:tc>
                  <a:txBody>
                    <a:bodyPr/>
                    <a:lstStyle/>
                    <a:p>
                      <a:pPr algn="ctr" fontAlgn="b"/>
                      <a:r>
                        <a:rPr lang="en-US" sz="1800" b="1" u="none" strike="noStrike" dirty="0">
                          <a:effectLst/>
                        </a:rPr>
                        <a:t>189</a:t>
                      </a:r>
                      <a:endParaRPr lang="en-US" sz="1800" b="1" i="0" u="none" strike="noStrike" dirty="0">
                        <a:solidFill>
                          <a:srgbClr val="000000"/>
                        </a:solidFill>
                        <a:effectLst/>
                        <a:latin typeface="Calibri" panose="020F0502020204030204" pitchFamily="34" charset="0"/>
                      </a:endParaRPr>
                    </a:p>
                  </a:txBody>
                  <a:tcPr marL="9525" marR="9525" marT="9525" marB="0" anchor="b"/>
                </a:tc>
              </a:tr>
              <a:tr h="626354">
                <a:tc>
                  <a:txBody>
                    <a:bodyPr/>
                    <a:lstStyle/>
                    <a:p>
                      <a:pPr algn="ctr" fontAlgn="t"/>
                      <a:r>
                        <a:rPr lang="en-US" sz="1800" b="1" u="none" strike="noStrike">
                          <a:effectLst/>
                        </a:rPr>
                        <a:t>6</a:t>
                      </a:r>
                      <a:endParaRPr lang="en-US" sz="18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800" b="1" u="none" strike="noStrike" dirty="0">
                          <a:effectLst/>
                        </a:rPr>
                        <a:t>NPTEL Pharmacology (Video Lectures: 34)</a:t>
                      </a:r>
                      <a:endParaRPr lang="en-US" sz="18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800" u="sng" strike="noStrike" dirty="0">
                          <a:effectLst/>
                          <a:hlinkClick r:id="rId6" tooltip="http://www.digimat.in/nptel/courses/medical/pharmacology/PH11.html"/>
                        </a:rPr>
                        <a:t>https://www.digimat.in/nptel/courses/medical/pharmacology/PH11.html</a:t>
                      </a:r>
                      <a:endParaRPr lang="en-US" sz="1800" b="0" i="0" u="sng" strike="noStrike" dirty="0">
                        <a:solidFill>
                          <a:srgbClr val="0563C1"/>
                        </a:solidFill>
                        <a:effectLst/>
                        <a:latin typeface="Calibri" panose="020F0502020204030204" pitchFamily="34" charset="0"/>
                      </a:endParaRPr>
                    </a:p>
                  </a:txBody>
                  <a:tcPr marL="9525" marR="9525" marT="9525" marB="0"/>
                </a:tc>
                <a:tc>
                  <a:txBody>
                    <a:bodyPr/>
                    <a:lstStyle/>
                    <a:p>
                      <a:pPr algn="ctr" fontAlgn="b"/>
                      <a:r>
                        <a:rPr lang="en-US" sz="1800" b="1" u="none" strike="noStrike" dirty="0">
                          <a:effectLst/>
                        </a:rPr>
                        <a:t>203</a:t>
                      </a:r>
                      <a:endParaRPr lang="en-US" sz="1800" b="1" i="0" u="none" strike="noStrike" dirty="0">
                        <a:solidFill>
                          <a:srgbClr val="000000"/>
                        </a:solidFill>
                        <a:effectLst/>
                        <a:latin typeface="Calibri" panose="020F0502020204030204" pitchFamily="34" charset="0"/>
                      </a:endParaRPr>
                    </a:p>
                  </a:txBody>
                  <a:tcPr marL="9525" marR="9525" marT="9525" marB="0" anchor="b"/>
                </a:tc>
              </a:tr>
              <a:tr h="626354">
                <a:tc>
                  <a:txBody>
                    <a:bodyPr/>
                    <a:lstStyle/>
                    <a:p>
                      <a:pPr algn="ctr" fontAlgn="t"/>
                      <a:r>
                        <a:rPr lang="en-US" sz="1800" b="1" u="none" strike="noStrike">
                          <a:effectLst/>
                        </a:rPr>
                        <a:t>7</a:t>
                      </a:r>
                      <a:endParaRPr lang="en-US" sz="18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800" b="1" u="none" strike="noStrike" dirty="0">
                          <a:effectLst/>
                        </a:rPr>
                        <a:t>NPTEL Physiology (Video Lectures: 33)  </a:t>
                      </a:r>
                      <a:endParaRPr lang="en-US" sz="18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800" u="sng" strike="noStrike" dirty="0">
                          <a:effectLst/>
                          <a:hlinkClick r:id="rId7" tooltip="http://www.digimat.in/nptel/courses/medical/physiology/PY11.html"/>
                        </a:rPr>
                        <a:t>https://www.digimat.in/nptel/courses/medical/physiology/PY11.html</a:t>
                      </a:r>
                      <a:endParaRPr lang="en-US" sz="1800" b="0" i="0" u="sng" strike="noStrike" dirty="0">
                        <a:solidFill>
                          <a:srgbClr val="0563C1"/>
                        </a:solidFill>
                        <a:effectLst/>
                        <a:latin typeface="Calibri" panose="020F0502020204030204" pitchFamily="34" charset="0"/>
                      </a:endParaRPr>
                    </a:p>
                  </a:txBody>
                  <a:tcPr marL="9525" marR="9525" marT="9525" marB="0"/>
                </a:tc>
                <a:tc>
                  <a:txBody>
                    <a:bodyPr/>
                    <a:lstStyle/>
                    <a:p>
                      <a:pPr algn="ctr" fontAlgn="b"/>
                      <a:r>
                        <a:rPr lang="en-US" sz="1800" b="1" u="none" strike="noStrike" dirty="0">
                          <a:effectLst/>
                        </a:rPr>
                        <a:t>177</a:t>
                      </a:r>
                      <a:endParaRPr lang="en-US" sz="1800" b="1" i="0" u="none" strike="noStrike" dirty="0">
                        <a:solidFill>
                          <a:srgbClr val="000000"/>
                        </a:solidFill>
                        <a:effectLst/>
                        <a:latin typeface="Calibri" panose="020F0502020204030204" pitchFamily="34" charset="0"/>
                      </a:endParaRPr>
                    </a:p>
                  </a:txBody>
                  <a:tcPr marL="9525" marR="9525" marT="9525" marB="0" anchor="b"/>
                </a:tc>
              </a:tr>
              <a:tr h="828406">
                <a:tc>
                  <a:txBody>
                    <a:bodyPr/>
                    <a:lstStyle/>
                    <a:p>
                      <a:pPr algn="ctr" fontAlgn="t"/>
                      <a:r>
                        <a:rPr lang="en-US" sz="1800" b="1" u="none" strike="noStrike">
                          <a:effectLst/>
                        </a:rPr>
                        <a:t>8</a:t>
                      </a:r>
                      <a:endParaRPr lang="en-US" sz="1800" b="1" i="0" u="none" strike="noStrike">
                        <a:solidFill>
                          <a:srgbClr val="000000"/>
                        </a:solidFill>
                        <a:effectLst/>
                        <a:latin typeface="Calibri" panose="020F0502020204030204" pitchFamily="34" charset="0"/>
                      </a:endParaRPr>
                    </a:p>
                  </a:txBody>
                  <a:tcPr marL="9525" marR="9525" marT="9525" marB="0"/>
                </a:tc>
                <a:tc>
                  <a:txBody>
                    <a:bodyPr/>
                    <a:lstStyle/>
                    <a:p>
                      <a:pPr algn="l" fontAlgn="t"/>
                      <a:r>
                        <a:rPr lang="en-US" sz="1800" b="1" u="none" strike="noStrike" dirty="0">
                          <a:effectLst/>
                        </a:rPr>
                        <a:t>NPTEL NANOTECHNOLOGY (Video Lectures:2)</a:t>
                      </a:r>
                      <a:endParaRPr lang="en-US" sz="18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800" u="sng" strike="noStrike" dirty="0">
                          <a:effectLst/>
                          <a:hlinkClick r:id="rId8" tooltip="http://www.digimat.in/nptel/courses/video/118102003/L01.html"/>
                        </a:rPr>
                        <a:t>https://www.digimat.in/nptel/courses/video/118102003/L01.html</a:t>
                      </a:r>
                      <a:endParaRPr lang="en-US" sz="1800" b="0" i="0" u="sng" strike="noStrike" dirty="0">
                        <a:solidFill>
                          <a:srgbClr val="0563C1"/>
                        </a:solidFill>
                        <a:effectLst/>
                        <a:latin typeface="Calibri" panose="020F0502020204030204" pitchFamily="34" charset="0"/>
                      </a:endParaRPr>
                    </a:p>
                  </a:txBody>
                  <a:tcPr marL="9525" marR="9525" marT="9525" marB="0"/>
                </a:tc>
                <a:tc>
                  <a:txBody>
                    <a:bodyPr/>
                    <a:lstStyle/>
                    <a:p>
                      <a:pPr algn="ctr" fontAlgn="b"/>
                      <a:r>
                        <a:rPr lang="en-US" sz="1800" b="1" u="none" strike="noStrike" dirty="0">
                          <a:effectLst/>
                        </a:rPr>
                        <a:t>85</a:t>
                      </a:r>
                      <a:endParaRPr lang="en-US" sz="1800" b="1"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cSld>
  <p:clrMapOvr>
    <a:masterClrMapping/>
  </p:clrMapOvr>
  <p:transition advTm="1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87648"/>
            <a:ext cx="8534400" cy="5970352"/>
          </a:xfrm>
          <a:prstGeom prst="rect">
            <a:avLst/>
          </a:prstGeom>
        </p:spPr>
        <p:txBody>
          <a:bodyPr wrap="square">
            <a:spAutoFit/>
          </a:bodyPr>
          <a:lstStyle/>
          <a:p>
            <a:pPr marL="342900" marR="0" lvl="0" indent="-342900">
              <a:spcBef>
                <a:spcPts val="0"/>
              </a:spcBef>
              <a:spcAft>
                <a:spcPts val="0"/>
              </a:spcAft>
              <a:buSzPts val="1500"/>
              <a:buFont typeface="+mj-lt"/>
              <a:buAutoNum type="arabicPeriod"/>
              <a:tabLst>
                <a:tab pos="144780" algn="l"/>
              </a:tabLst>
            </a:pPr>
            <a:r>
              <a:rPr lang="en-US" b="1" dirty="0">
                <a:ea typeface="Calibri" panose="020F0502020204030204" pitchFamily="34" charset="0"/>
                <a:cs typeface="Times New Roman" panose="02020603050405020304" pitchFamily="18" charset="0"/>
              </a:rPr>
              <a:t>DELNET		</a:t>
            </a:r>
            <a:r>
              <a:rPr lang="en-US" sz="2000" dirty="0" smtClean="0">
                <a:ea typeface="Calibri" panose="020F0502020204030204" pitchFamily="34" charset="0"/>
                <a:cs typeface="Times New Roman" panose="02020603050405020304" pitchFamily="18" charset="0"/>
              </a:rPr>
              <a:t>:                         </a:t>
            </a:r>
            <a:r>
              <a:rPr lang="en-US" sz="2000" u="sng" dirty="0" smtClean="0">
                <a:solidFill>
                  <a:srgbClr val="0563C1"/>
                </a:solidFill>
                <a:ea typeface="Calibri" panose="020F0502020204030204" pitchFamily="34" charset="0"/>
                <a:cs typeface="Times New Roman" panose="02020603050405020304" pitchFamily="18" charset="0"/>
                <a:hlinkClick r:id="rId1"/>
              </a:rPr>
              <a:t>http</a:t>
            </a:r>
            <a:r>
              <a:rPr lang="en-US" sz="2000" u="sng" dirty="0">
                <a:solidFill>
                  <a:srgbClr val="0563C1"/>
                </a:solidFill>
                <a:ea typeface="Calibri" panose="020F0502020204030204" pitchFamily="34" charset="0"/>
                <a:cs typeface="Times New Roman" panose="02020603050405020304" pitchFamily="18" charset="0"/>
                <a:hlinkClick r:id="rId1"/>
              </a:rPr>
              <a:t>://www.delnet.in</a:t>
            </a:r>
            <a:endParaRPr lang="en-US" sz="1200" dirty="0">
              <a:ea typeface="Calibri" panose="020F0502020204030204" pitchFamily="34" charset="0"/>
              <a:cs typeface="Times New Roman" panose="02020603050405020304" pitchFamily="18" charset="0"/>
            </a:endParaRPr>
          </a:p>
          <a:p>
            <a:pPr marL="114300" marR="0" indent="57150">
              <a:spcBef>
                <a:spcPts val="0"/>
              </a:spcBef>
              <a:spcAft>
                <a:spcPts val="0"/>
              </a:spcAft>
            </a:pPr>
            <a:r>
              <a:rPr lang="en-US" sz="1000" dirty="0">
                <a:ea typeface="Calibri" panose="020F0502020204030204" pitchFamily="34" charset="0"/>
                <a:cs typeface="Times New Roman" panose="02020603050405020304" pitchFamily="18" charset="0"/>
              </a:rPr>
              <a:t>                                                                                         </a:t>
            </a:r>
            <a:r>
              <a:rPr lang="en-US" sz="1000" dirty="0" smtClean="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Click </a:t>
            </a:r>
            <a:r>
              <a:rPr lang="en-US" dirty="0">
                <a:ea typeface="Calibri" panose="020F0502020204030204" pitchFamily="34" charset="0"/>
                <a:cs typeface="Times New Roman" panose="02020603050405020304" pitchFamily="18" charset="0"/>
              </a:rPr>
              <a:t>to New Discovery Portal</a:t>
            </a:r>
            <a:endParaRPr lang="en-US" sz="1200" dirty="0">
              <a:ea typeface="Calibri" panose="020F0502020204030204" pitchFamily="34" charset="0"/>
              <a:cs typeface="Times New Roman" panose="02020603050405020304" pitchFamily="18" charset="0"/>
            </a:endParaRPr>
          </a:p>
          <a:p>
            <a:pPr marL="114300" marR="0" indent="57150">
              <a:spcBef>
                <a:spcPts val="0"/>
              </a:spcBef>
              <a:spcAft>
                <a:spcPts val="0"/>
              </a:spcAft>
            </a:pPr>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                                     Login           :  </a:t>
            </a:r>
            <a:r>
              <a:rPr lang="en-US" dirty="0" err="1" smtClean="0">
                <a:ea typeface="Calibri" panose="020F0502020204030204" pitchFamily="34" charset="0"/>
                <a:cs typeface="Times New Roman" panose="02020603050405020304" pitchFamily="18" charset="0"/>
              </a:rPr>
              <a:t>pbccpm</a:t>
            </a:r>
            <a:endParaRPr lang="en-US" sz="1200" dirty="0">
              <a:ea typeface="Calibri" panose="020F0502020204030204" pitchFamily="34" charset="0"/>
              <a:cs typeface="Times New Roman" panose="02020603050405020304" pitchFamily="18" charset="0"/>
            </a:endParaRPr>
          </a:p>
          <a:p>
            <a:pPr marL="114300" marR="0" indent="57150">
              <a:spcBef>
                <a:spcPts val="0"/>
              </a:spcBef>
              <a:spcAft>
                <a:spcPts val="0"/>
              </a:spcAft>
            </a:pPr>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                                                        Password   </a:t>
            </a:r>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ccpm10088</a:t>
            </a:r>
            <a:r>
              <a:rPr lang="en-US" sz="1400" dirty="0" smtClean="0">
                <a:ea typeface="Times New Roman" panose="02020603050405020304" pitchFamily="18" charset="0"/>
                <a:cs typeface="Times New Roman" panose="02020603050405020304" pitchFamily="18" charset="0"/>
              </a:rPr>
              <a:t>                                                                 </a:t>
            </a:r>
            <a:endParaRPr lang="en-US" sz="1200" dirty="0">
              <a:ea typeface="Times New Roman" panose="02020603050405020304" pitchFamily="18" charset="0"/>
              <a:cs typeface="Times New Roman" panose="02020603050405020304" pitchFamily="18" charset="0"/>
            </a:endParaRPr>
          </a:p>
          <a:p>
            <a:pPr marR="0" lvl="0">
              <a:spcBef>
                <a:spcPts val="0"/>
              </a:spcBef>
              <a:spcAft>
                <a:spcPts val="0"/>
              </a:spcAft>
              <a:buSzPts val="1500"/>
              <a:tabLst>
                <a:tab pos="144780" algn="l"/>
              </a:tabLst>
            </a:pPr>
            <a:r>
              <a:rPr lang="en-US" b="1" dirty="0" smtClean="0">
                <a:ea typeface="Calibri" panose="020F0502020204030204" pitchFamily="34" charset="0"/>
                <a:cs typeface="Times New Roman" panose="02020603050405020304" pitchFamily="18" charset="0"/>
              </a:rPr>
              <a:t>2. World </a:t>
            </a:r>
            <a:r>
              <a:rPr lang="en-US" b="1" dirty="0">
                <a:ea typeface="Calibri" panose="020F0502020204030204" pitchFamily="34" charset="0"/>
                <a:cs typeface="Times New Roman" panose="02020603050405020304" pitchFamily="18" charset="0"/>
              </a:rPr>
              <a:t>Library Access	</a:t>
            </a:r>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                    </a:t>
            </a:r>
            <a:r>
              <a:rPr lang="en-US" sz="2000" u="sng" dirty="0">
                <a:solidFill>
                  <a:srgbClr val="0563C1"/>
                </a:solidFill>
                <a:ea typeface="Calibri" panose="020F0502020204030204" pitchFamily="34" charset="0"/>
                <a:cs typeface="Times New Roman" panose="02020603050405020304" pitchFamily="18" charset="0"/>
                <a:hlinkClick r:id="rId2"/>
              </a:rPr>
              <a:t>http://database.worldlibrary.org</a:t>
            </a:r>
            <a:r>
              <a:rPr lang="en-US" sz="2000" u="sng" dirty="0" smtClean="0">
                <a:solidFill>
                  <a:srgbClr val="0563C1"/>
                </a:solidFill>
                <a:ea typeface="Calibri" panose="020F0502020204030204" pitchFamily="34" charset="0"/>
                <a:cs typeface="Times New Roman" panose="02020603050405020304" pitchFamily="18" charset="0"/>
                <a:hlinkClick r:id="rId2"/>
              </a:rPr>
              <a:t>/</a:t>
            </a:r>
            <a:endParaRPr lang="en-US" sz="1200" dirty="0" smtClean="0">
              <a:ea typeface="Calibri" panose="020F0502020204030204" pitchFamily="34" charset="0"/>
              <a:cs typeface="Times New Roman" panose="02020603050405020304" pitchFamily="18" charset="0"/>
            </a:endParaRPr>
          </a:p>
          <a:p>
            <a:pPr marL="114300" marR="0" indent="57150">
              <a:spcBef>
                <a:spcPts val="0"/>
              </a:spcBef>
              <a:spcAft>
                <a:spcPts val="0"/>
              </a:spcAft>
              <a:tabLst>
                <a:tab pos="144780" algn="l"/>
              </a:tabLst>
            </a:pPr>
            <a:r>
              <a:rPr lang="en-US" dirty="0" smtClean="0">
                <a:ea typeface="Calibri" panose="020F0502020204030204" pitchFamily="34" charset="0"/>
                <a:cs typeface="Times New Roman" panose="02020603050405020304" pitchFamily="18" charset="0"/>
              </a:rPr>
              <a:t>			</a:t>
            </a:r>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                                         </a:t>
            </a:r>
            <a:r>
              <a:rPr lang="en-US" dirty="0" err="1" smtClean="0">
                <a:ea typeface="Calibri" panose="020F0502020204030204" pitchFamily="34" charset="0"/>
                <a:cs typeface="Times New Roman" panose="02020603050405020304" pitchFamily="18" charset="0"/>
              </a:rPr>
              <a:t>Login:in_cgclm@user</a:t>
            </a:r>
            <a:endParaRPr lang="en-US" sz="1200" dirty="0" smtClean="0">
              <a:ea typeface="Calibri" panose="020F0502020204030204" pitchFamily="34" charset="0"/>
              <a:cs typeface="Times New Roman" panose="02020603050405020304" pitchFamily="18" charset="0"/>
            </a:endParaRPr>
          </a:p>
          <a:p>
            <a:pPr marL="114300" marR="0" indent="57150">
              <a:spcBef>
                <a:spcPts val="0"/>
              </a:spcBef>
              <a:spcAft>
                <a:spcPts val="0"/>
              </a:spcAft>
              <a:tabLst>
                <a:tab pos="144780" algn="l"/>
              </a:tabLst>
            </a:pPr>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                                                               Password</a:t>
            </a:r>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reading</a:t>
            </a:r>
            <a:endParaRPr lang="en-US" sz="1200" dirty="0">
              <a:ea typeface="Calibri" panose="020F0502020204030204" pitchFamily="34" charset="0"/>
              <a:cs typeface="Times New Roman" panose="02020603050405020304" pitchFamily="18" charset="0"/>
            </a:endParaRPr>
          </a:p>
          <a:p>
            <a:pPr marR="0" lvl="0">
              <a:spcBef>
                <a:spcPts val="0"/>
              </a:spcBef>
              <a:spcAft>
                <a:spcPts val="0"/>
              </a:spcAft>
              <a:buSzPts val="1500"/>
            </a:pPr>
            <a:r>
              <a:rPr lang="en-US" b="1" dirty="0" smtClean="0">
                <a:ea typeface="Calibri" panose="020F0502020204030204" pitchFamily="34" charset="0"/>
                <a:cs typeface="Times New Roman" panose="02020603050405020304" pitchFamily="18" charset="0"/>
              </a:rPr>
              <a:t>3. EBSCO </a:t>
            </a:r>
            <a:r>
              <a:rPr lang="en-US" b="1" dirty="0">
                <a:ea typeface="Calibri" panose="020F0502020204030204" pitchFamily="34" charset="0"/>
                <a:cs typeface="Times New Roman" panose="02020603050405020304" pitchFamily="18" charset="0"/>
              </a:rPr>
              <a:t>Business Source </a:t>
            </a:r>
            <a:r>
              <a:rPr lang="en-US" b="1" dirty="0" smtClean="0">
                <a:ea typeface="Calibri" panose="020F0502020204030204" pitchFamily="34" charset="0"/>
                <a:cs typeface="Times New Roman" panose="02020603050405020304" pitchFamily="18" charset="0"/>
              </a:rPr>
              <a:t>Elite : </a:t>
            </a:r>
            <a:r>
              <a:rPr lang="en-IN" sz="1200" dirty="0">
                <a:solidFill>
                  <a:srgbClr val="222222"/>
                </a:solidFill>
                <a:ea typeface="Calibri" panose="020F0502020204030204" pitchFamily="34" charset="0"/>
                <a:cs typeface="Times New Roman" panose="02020603050405020304" pitchFamily="18" charset="0"/>
              </a:rPr>
              <a:t> </a:t>
            </a:r>
            <a:r>
              <a:rPr lang="en-IN" sz="1400" u="sng" dirty="0">
                <a:solidFill>
                  <a:srgbClr val="1155CC"/>
                </a:solidFill>
                <a:ea typeface="Calibri" panose="020F0502020204030204" pitchFamily="34" charset="0"/>
                <a:cs typeface="Times New Roman" panose="02020603050405020304" pitchFamily="18" charset="0"/>
                <a:hlinkClick r:id="rId3"/>
              </a:rPr>
              <a:t>https://search.ebscohost.com/login.aspx?authtype=ip,uid&amp;custid=ns154387&amp;groupid=main&amp;profile=ehost&amp;defaultdb=bsh</a:t>
            </a:r>
            <a:endParaRPr lang="en-US" sz="1200" dirty="0">
              <a:ea typeface="Calibri" panose="020F0502020204030204" pitchFamily="34" charset="0"/>
              <a:cs typeface="Times New Roman" panose="02020603050405020304" pitchFamily="18" charset="0"/>
            </a:endParaRPr>
          </a:p>
          <a:p>
            <a:pPr>
              <a:lnSpc>
                <a:spcPct val="115000"/>
              </a:lnSpc>
            </a:pPr>
            <a:r>
              <a:rPr lang="en-US" b="1" dirty="0">
                <a:ea typeface="Times New Roman" panose="02020603050405020304" pitchFamily="18" charset="0"/>
                <a:cs typeface="Times New Roman" panose="02020603050405020304" pitchFamily="18" charset="0"/>
              </a:rPr>
              <a:t>                                                  </a:t>
            </a:r>
            <a:r>
              <a:rPr lang="en-US" b="1" dirty="0" smtClean="0">
                <a:ea typeface="Times New Roman" panose="02020603050405020304" pitchFamily="18" charset="0"/>
                <a:cs typeface="Times New Roman" panose="02020603050405020304" pitchFamily="18" charset="0"/>
              </a:rPr>
              <a:t>                                       </a:t>
            </a:r>
            <a:r>
              <a:rPr lang="en-US" sz="1600" dirty="0" smtClean="0">
                <a:solidFill>
                  <a:srgbClr val="222222"/>
                </a:solidFill>
                <a:ea typeface="Times New Roman" panose="02020603050405020304" pitchFamily="18" charset="0"/>
                <a:cs typeface="Times New Roman" panose="02020603050405020304" pitchFamily="18" charset="0"/>
              </a:rPr>
              <a:t>User </a:t>
            </a:r>
            <a:r>
              <a:rPr lang="en-US" sz="1600" dirty="0">
                <a:solidFill>
                  <a:srgbClr val="222222"/>
                </a:solidFill>
                <a:ea typeface="Times New Roman" panose="02020603050405020304" pitchFamily="18" charset="0"/>
                <a:cs typeface="Times New Roman" panose="02020603050405020304" pitchFamily="18" charset="0"/>
              </a:rPr>
              <a:t>ID: </a:t>
            </a:r>
            <a:r>
              <a:rPr lang="en-US" sz="1600" dirty="0" err="1">
                <a:solidFill>
                  <a:srgbClr val="222222"/>
                </a:solidFill>
                <a:ea typeface="Times New Roman" panose="02020603050405020304" pitchFamily="18" charset="0"/>
                <a:cs typeface="Times New Roman" panose="02020603050405020304" pitchFamily="18" charset="0"/>
              </a:rPr>
              <a:t>chandigarhbusi</a:t>
            </a:r>
            <a:endParaRPr lang="en-US" sz="1200" dirty="0">
              <a:ea typeface="Times New Roman" panose="02020603050405020304" pitchFamily="18" charset="0"/>
              <a:cs typeface="Times New Roman" panose="02020603050405020304" pitchFamily="18" charset="0"/>
            </a:endParaRPr>
          </a:p>
          <a:p>
            <a:pPr>
              <a:lnSpc>
                <a:spcPct val="115000"/>
              </a:lnSpc>
            </a:pPr>
            <a:r>
              <a:rPr lang="en-US" sz="1600" dirty="0">
                <a:solidFill>
                  <a:srgbClr val="222222"/>
                </a:solidFill>
                <a:ea typeface="Times New Roman" panose="02020603050405020304" pitchFamily="18" charset="0"/>
                <a:cs typeface="Times New Roman" panose="02020603050405020304" pitchFamily="18" charset="0"/>
              </a:rPr>
              <a:t>                                                   </a:t>
            </a:r>
            <a:r>
              <a:rPr lang="en-US" sz="1600" dirty="0" smtClean="0">
                <a:solidFill>
                  <a:srgbClr val="222222"/>
                </a:solidFill>
                <a:ea typeface="Times New Roman" panose="02020603050405020304" pitchFamily="18" charset="0"/>
                <a:cs typeface="Times New Roman" panose="02020603050405020304" pitchFamily="18" charset="0"/>
              </a:rPr>
              <a:t>                                                 Password</a:t>
            </a:r>
            <a:r>
              <a:rPr lang="en-US" sz="1600" dirty="0">
                <a:solidFill>
                  <a:srgbClr val="222222"/>
                </a:solidFill>
                <a:ea typeface="Times New Roman" panose="02020603050405020304" pitchFamily="18" charset="0"/>
                <a:cs typeface="Times New Roman" panose="02020603050405020304" pitchFamily="18" charset="0"/>
              </a:rPr>
              <a:t>: </a:t>
            </a:r>
            <a:r>
              <a:rPr lang="en-US" sz="1600" dirty="0" smtClean="0">
                <a:solidFill>
                  <a:srgbClr val="222222"/>
                </a:solidFill>
                <a:ea typeface="Times New Roman" panose="02020603050405020304" pitchFamily="18" charset="0"/>
                <a:cs typeface="Times New Roman" panose="02020603050405020304" pitchFamily="18" charset="0"/>
              </a:rPr>
              <a:t>Library@2025</a:t>
            </a:r>
            <a:endParaRPr lang="en-US" sz="1200" dirty="0">
              <a:ea typeface="Calibri" panose="020F0502020204030204" pitchFamily="34" charset="0"/>
              <a:cs typeface="Times New Roman" panose="02020603050405020304" pitchFamily="18" charset="0"/>
            </a:endParaRPr>
          </a:p>
          <a:p>
            <a:pPr marR="0" lvl="0">
              <a:spcBef>
                <a:spcPts val="0"/>
              </a:spcBef>
              <a:spcAft>
                <a:spcPts val="0"/>
              </a:spcAft>
              <a:buSzPts val="1500"/>
            </a:pPr>
            <a:r>
              <a:rPr lang="en-US" b="1" dirty="0" smtClean="0">
                <a:ea typeface="Calibri" panose="020F0502020204030204" pitchFamily="34" charset="0"/>
                <a:cs typeface="Times New Roman" panose="02020603050405020304" pitchFamily="18" charset="0"/>
              </a:rPr>
              <a:t>4.    EBSCO </a:t>
            </a:r>
            <a:r>
              <a:rPr lang="en-US" b="1" dirty="0">
                <a:ea typeface="Calibri" panose="020F0502020204030204" pitchFamily="34" charset="0"/>
                <a:cs typeface="Times New Roman" panose="02020603050405020304" pitchFamily="18" charset="0"/>
              </a:rPr>
              <a:t>DATABASE        </a:t>
            </a:r>
            <a:r>
              <a:rPr lang="en-US" b="1" dirty="0" smtClean="0">
                <a:ea typeface="Calibri" panose="020F0502020204030204" pitchFamily="34" charset="0"/>
                <a:cs typeface="Times New Roman" panose="02020603050405020304" pitchFamily="18" charset="0"/>
              </a:rPr>
              <a:t>                 :               </a:t>
            </a:r>
            <a:r>
              <a:rPr lang="en-US" b="1" u="sng" dirty="0" smtClean="0">
                <a:solidFill>
                  <a:srgbClr val="0563C1"/>
                </a:solidFill>
                <a:ea typeface="Calibri" panose="020F0502020204030204" pitchFamily="34" charset="0"/>
                <a:cs typeface="Times New Roman" panose="02020603050405020304" pitchFamily="18" charset="0"/>
                <a:hlinkClick r:id="rId4"/>
              </a:rPr>
              <a:t>http</a:t>
            </a:r>
            <a:r>
              <a:rPr lang="en-US" b="1" u="sng" dirty="0">
                <a:solidFill>
                  <a:srgbClr val="0563C1"/>
                </a:solidFill>
                <a:ea typeface="Calibri" panose="020F0502020204030204" pitchFamily="34" charset="0"/>
                <a:cs typeface="Times New Roman" panose="02020603050405020304" pitchFamily="18" charset="0"/>
                <a:hlinkClick r:id="rId4"/>
              </a:rPr>
              <a:t>://search.ebscohost.com</a:t>
            </a:r>
            <a:endParaRPr lang="en-US" sz="1200" dirty="0">
              <a:ea typeface="Calibri" panose="020F0502020204030204" pitchFamily="34" charset="0"/>
              <a:cs typeface="Times New Roman" panose="02020603050405020304" pitchFamily="18" charset="0"/>
            </a:endParaRPr>
          </a:p>
          <a:p>
            <a:pPr marL="114300" marR="0" indent="57150">
              <a:spcBef>
                <a:spcPts val="0"/>
              </a:spcBef>
              <a:spcAft>
                <a:spcPts val="0"/>
              </a:spcAft>
            </a:pPr>
            <a:r>
              <a:rPr lang="en-US" b="1" dirty="0">
                <a:ea typeface="Calibri" panose="020F0502020204030204" pitchFamily="34" charset="0"/>
                <a:cs typeface="Times New Roman" panose="02020603050405020304" pitchFamily="18" charset="0"/>
              </a:rPr>
              <a:t>                                                       </a:t>
            </a:r>
            <a:r>
              <a:rPr lang="en-US" b="1" dirty="0" smtClean="0">
                <a:ea typeface="Calibri" panose="020F0502020204030204" pitchFamily="34" charset="0"/>
                <a:cs typeface="Times New Roman" panose="02020603050405020304" pitchFamily="18" charset="0"/>
              </a:rPr>
              <a:t>                                     Login </a:t>
            </a:r>
            <a:r>
              <a:rPr lang="en-US" b="1" dirty="0">
                <a:ea typeface="Calibri" panose="020F0502020204030204" pitchFamily="34" charset="0"/>
                <a:cs typeface="Times New Roman" panose="02020603050405020304" pitchFamily="18" charset="0"/>
              </a:rPr>
              <a:t>ID      </a:t>
            </a:r>
            <a:r>
              <a:rPr lang="en-US" b="1" dirty="0" err="1">
                <a:ea typeface="Calibri" panose="020F0502020204030204" pitchFamily="34" charset="0"/>
                <a:cs typeface="Times New Roman" panose="02020603050405020304" pitchFamily="18" charset="0"/>
              </a:rPr>
              <a:t>cgcl</a:t>
            </a:r>
            <a:r>
              <a:rPr lang="en-US" b="1" dirty="0">
                <a:ea typeface="Calibri" panose="020F0502020204030204" pitchFamily="34" charset="0"/>
                <a:cs typeface="Times New Roman" panose="02020603050405020304" pitchFamily="18" charset="0"/>
              </a:rPr>
              <a:t>  </a:t>
            </a:r>
            <a:endParaRPr lang="en-US" sz="1200" dirty="0">
              <a:ea typeface="Calibri" panose="020F0502020204030204" pitchFamily="34" charset="0"/>
              <a:cs typeface="Times New Roman" panose="02020603050405020304" pitchFamily="18" charset="0"/>
            </a:endParaRPr>
          </a:p>
          <a:p>
            <a:pPr marL="114300" marR="0" indent="57150">
              <a:spcBef>
                <a:spcPts val="0"/>
              </a:spcBef>
              <a:spcAft>
                <a:spcPts val="0"/>
              </a:spcAft>
            </a:pPr>
            <a:r>
              <a:rPr lang="en-US" b="1" dirty="0">
                <a:ea typeface="Calibri" panose="020F0502020204030204" pitchFamily="34" charset="0"/>
                <a:cs typeface="Times New Roman" panose="02020603050405020304" pitchFamily="18" charset="0"/>
              </a:rPr>
              <a:t>                                                       </a:t>
            </a:r>
            <a:r>
              <a:rPr lang="en-US" b="1" dirty="0" smtClean="0">
                <a:ea typeface="Calibri" panose="020F0502020204030204" pitchFamily="34" charset="0"/>
                <a:cs typeface="Times New Roman" panose="02020603050405020304" pitchFamily="18" charset="0"/>
              </a:rPr>
              <a:t>                                  Password    </a:t>
            </a:r>
            <a:r>
              <a:rPr lang="en-US" b="1" dirty="0" smtClean="0">
                <a:ea typeface="Calibri" panose="020F0502020204030204" pitchFamily="34" charset="0"/>
                <a:cs typeface="Times New Roman" panose="02020603050405020304" pitchFamily="18" charset="0"/>
              </a:rPr>
              <a:t>clg@2025</a:t>
            </a:r>
            <a:endParaRPr lang="en-US" sz="1200" dirty="0">
              <a:ea typeface="Calibri" panose="020F0502020204030204" pitchFamily="34" charset="0"/>
              <a:cs typeface="Times New Roman" panose="02020603050405020304" pitchFamily="18" charset="0"/>
            </a:endParaRPr>
          </a:p>
          <a:p>
            <a:pPr marR="0" lvl="0">
              <a:spcBef>
                <a:spcPts val="0"/>
              </a:spcBef>
              <a:spcAft>
                <a:spcPts val="0"/>
              </a:spcAft>
              <a:buSzPts val="1500"/>
            </a:pPr>
            <a:r>
              <a:rPr lang="en-US" b="1" dirty="0" smtClean="0">
                <a:ea typeface="Calibri" panose="020F0502020204030204" pitchFamily="34" charset="0"/>
                <a:cs typeface="Times New Roman" panose="02020603050405020304" pitchFamily="18" charset="0"/>
              </a:rPr>
              <a:t>5.    NPTEL </a:t>
            </a:r>
            <a:r>
              <a:rPr lang="en-US" b="1" dirty="0">
                <a:ea typeface="Calibri" panose="020F0502020204030204" pitchFamily="34" charset="0"/>
                <a:cs typeface="Times New Roman" panose="02020603050405020304" pitchFamily="18" charset="0"/>
              </a:rPr>
              <a:t>Video Lectures 	</a:t>
            </a:r>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                          </a:t>
            </a:r>
            <a:r>
              <a:rPr lang="en-US" u="sng" dirty="0" smtClean="0">
                <a:solidFill>
                  <a:srgbClr val="0563C1"/>
                </a:solidFill>
                <a:ea typeface="Calibri" panose="020F0502020204030204" pitchFamily="34" charset="0"/>
                <a:cs typeface="Times New Roman" panose="02020603050405020304" pitchFamily="18" charset="0"/>
                <a:hlinkClick r:id="rId5"/>
              </a:rPr>
              <a:t>https</a:t>
            </a:r>
            <a:r>
              <a:rPr lang="en-US" u="sng" dirty="0">
                <a:solidFill>
                  <a:srgbClr val="0563C1"/>
                </a:solidFill>
                <a:ea typeface="Calibri" panose="020F0502020204030204" pitchFamily="34" charset="0"/>
                <a:cs typeface="Times New Roman" panose="02020603050405020304" pitchFamily="18" charset="0"/>
                <a:hlinkClick r:id="rId5"/>
              </a:rPr>
              <a:t>://archive.nptel.ac.in/</a:t>
            </a:r>
            <a:r>
              <a:rPr lang="en-US" dirty="0">
                <a:ea typeface="Calibri" panose="020F0502020204030204" pitchFamily="34" charset="0"/>
                <a:cs typeface="Times New Roman" panose="02020603050405020304" pitchFamily="18" charset="0"/>
              </a:rPr>
              <a:t> </a:t>
            </a:r>
            <a:r>
              <a:rPr lang="en-US" b="1" dirty="0">
                <a:ea typeface="Calibri" panose="020F0502020204030204" pitchFamily="34" charset="0"/>
                <a:cs typeface="Times New Roman" panose="02020603050405020304" pitchFamily="18" charset="0"/>
              </a:rPr>
              <a:t>	</a:t>
            </a:r>
            <a:endParaRPr lang="en-US" sz="1200" dirty="0">
              <a:ea typeface="Calibri" panose="020F0502020204030204" pitchFamily="34" charset="0"/>
              <a:cs typeface="Times New Roman" panose="02020603050405020304" pitchFamily="18" charset="0"/>
            </a:endParaRPr>
          </a:p>
          <a:p>
            <a:pPr marR="0" lvl="0">
              <a:spcBef>
                <a:spcPts val="0"/>
              </a:spcBef>
              <a:spcAft>
                <a:spcPts val="0"/>
              </a:spcAft>
              <a:buSzPts val="1500"/>
            </a:pPr>
            <a:r>
              <a:rPr lang="en-US" b="1" dirty="0" smtClean="0">
                <a:ea typeface="Calibri" panose="020F0502020204030204" pitchFamily="34" charset="0"/>
                <a:cs typeface="Times New Roman" panose="02020603050405020304" pitchFamily="18" charset="0"/>
              </a:rPr>
              <a:t>6.    National </a:t>
            </a:r>
            <a:r>
              <a:rPr lang="en-US" b="1" dirty="0">
                <a:ea typeface="Calibri" panose="020F0502020204030204" pitchFamily="34" charset="0"/>
                <a:cs typeface="Times New Roman" panose="02020603050405020304" pitchFamily="18" charset="0"/>
              </a:rPr>
              <a:t>Digital Library 	</a:t>
            </a:r>
            <a:r>
              <a:rPr lang="en-US" dirty="0" smtClean="0">
                <a:ea typeface="Calibri" panose="020F0502020204030204" pitchFamily="34" charset="0"/>
                <a:cs typeface="Times New Roman" panose="02020603050405020304" pitchFamily="18" charset="0"/>
              </a:rPr>
              <a:t>:</a:t>
            </a:r>
            <a:r>
              <a:rPr lang="en-US" b="1" dirty="0" smtClean="0">
                <a:ea typeface="Calibri" panose="020F0502020204030204" pitchFamily="34" charset="0"/>
                <a:cs typeface="Times New Roman" panose="02020603050405020304" pitchFamily="18" charset="0"/>
              </a:rPr>
              <a:t>                          </a:t>
            </a:r>
            <a:r>
              <a:rPr lang="en-US" sz="2000" u="sng" dirty="0" smtClean="0">
                <a:solidFill>
                  <a:srgbClr val="0563C1"/>
                </a:solidFill>
                <a:ea typeface="Calibri" panose="020F0502020204030204" pitchFamily="34" charset="0"/>
                <a:cs typeface="Times New Roman" panose="02020603050405020304" pitchFamily="18" charset="0"/>
                <a:hlinkClick r:id="rId6"/>
              </a:rPr>
              <a:t>https</a:t>
            </a:r>
            <a:r>
              <a:rPr lang="en-US" sz="2000" u="sng" dirty="0">
                <a:solidFill>
                  <a:srgbClr val="0563C1"/>
                </a:solidFill>
                <a:ea typeface="Calibri" panose="020F0502020204030204" pitchFamily="34" charset="0"/>
                <a:cs typeface="Times New Roman" panose="02020603050405020304" pitchFamily="18" charset="0"/>
                <a:hlinkClick r:id="rId6"/>
              </a:rPr>
              <a:t>://ndl.iitkgp.ac.in</a:t>
            </a:r>
            <a:r>
              <a:rPr lang="en-US" sz="2000" u="sng" dirty="0" smtClean="0">
                <a:solidFill>
                  <a:srgbClr val="0563C1"/>
                </a:solidFill>
                <a:ea typeface="Calibri" panose="020F0502020204030204" pitchFamily="34" charset="0"/>
                <a:cs typeface="Times New Roman" panose="02020603050405020304" pitchFamily="18" charset="0"/>
                <a:hlinkClick r:id="rId6"/>
              </a:rPr>
              <a:t>/</a:t>
            </a:r>
            <a:endParaRPr lang="en-US" sz="1200" dirty="0">
              <a:ea typeface="Calibri" panose="020F0502020204030204" pitchFamily="34" charset="0"/>
              <a:cs typeface="Times New Roman" panose="02020603050405020304" pitchFamily="18" charset="0"/>
            </a:endParaRPr>
          </a:p>
          <a:p>
            <a:pPr marR="0" lvl="0">
              <a:spcBef>
                <a:spcPts val="0"/>
              </a:spcBef>
              <a:spcAft>
                <a:spcPts val="0"/>
              </a:spcAft>
              <a:buSzPts val="1500"/>
            </a:pPr>
            <a:r>
              <a:rPr lang="en-US" b="1" dirty="0" smtClean="0">
                <a:ea typeface="Calibri" panose="020F0502020204030204" pitchFamily="34" charset="0"/>
                <a:cs typeface="Times New Roman" panose="02020603050405020304" pitchFamily="18" charset="0"/>
              </a:rPr>
              <a:t>7.    TURNITIN </a:t>
            </a:r>
            <a:r>
              <a:rPr lang="en-US" b="1" dirty="0">
                <a:ea typeface="Calibri" panose="020F0502020204030204" pitchFamily="34" charset="0"/>
                <a:cs typeface="Times New Roman" panose="02020603050405020304" pitchFamily="18" charset="0"/>
              </a:rPr>
              <a:t>PLAGIARISM SOFTWARE</a:t>
            </a:r>
            <a:r>
              <a:rPr lang="en-US" b="1" dirty="0">
                <a:solidFill>
                  <a:srgbClr val="222222"/>
                </a:solidFill>
                <a:ea typeface="Times New Roman" panose="02020603050405020304" pitchFamily="18" charset="0"/>
                <a:cs typeface="Times New Roman" panose="02020603050405020304" pitchFamily="18" charset="0"/>
              </a:rPr>
              <a:t>  </a:t>
            </a:r>
            <a:endParaRPr lang="en-US" sz="1200" dirty="0">
              <a:ea typeface="Calibri" panose="020F0502020204030204" pitchFamily="34" charset="0"/>
              <a:cs typeface="Times New Roman" panose="02020603050405020304" pitchFamily="18" charset="0"/>
            </a:endParaRPr>
          </a:p>
          <a:p>
            <a:pPr marR="0" lvl="0">
              <a:lnSpc>
                <a:spcPct val="107000"/>
              </a:lnSpc>
              <a:spcBef>
                <a:spcPts val="0"/>
              </a:spcBef>
              <a:spcAft>
                <a:spcPts val="800"/>
              </a:spcAft>
              <a:buSzPts val="1500"/>
            </a:pPr>
            <a:r>
              <a:rPr lang="en-IN" b="1" dirty="0" smtClean="0">
                <a:solidFill>
                  <a:srgbClr val="222222"/>
                </a:solidFill>
                <a:ea typeface="Times New Roman" panose="02020603050405020304" pitchFamily="18" charset="0"/>
                <a:cs typeface="Times New Roman" panose="02020603050405020304" pitchFamily="18" charset="0"/>
              </a:rPr>
              <a:t>8.   LIBSYS </a:t>
            </a:r>
            <a:r>
              <a:rPr lang="en-IN" b="1" dirty="0">
                <a:solidFill>
                  <a:srgbClr val="222222"/>
                </a:solidFill>
                <a:ea typeface="Times New Roman" panose="02020603050405020304" pitchFamily="18" charset="0"/>
                <a:cs typeface="Times New Roman" panose="02020603050405020304" pitchFamily="18" charset="0"/>
              </a:rPr>
              <a:t>WEBOPAC     </a:t>
            </a:r>
            <a:r>
              <a:rPr lang="en-IN" b="1" dirty="0" smtClean="0">
                <a:solidFill>
                  <a:srgbClr val="222222"/>
                </a:solidFill>
                <a:ea typeface="Times New Roman" panose="02020603050405020304" pitchFamily="18" charset="0"/>
                <a:cs typeface="Times New Roman" panose="02020603050405020304" pitchFamily="18" charset="0"/>
              </a:rPr>
              <a:t>:                                     </a:t>
            </a:r>
            <a:r>
              <a:rPr lang="en-IN" b="1" u="sng" dirty="0">
                <a:solidFill>
                  <a:srgbClr val="0563C1"/>
                </a:solidFill>
                <a:ea typeface="Times New Roman" panose="02020603050405020304" pitchFamily="18" charset="0"/>
                <a:cs typeface="Times New Roman" panose="02020603050405020304" pitchFamily="18" charset="0"/>
                <a:hlinkClick r:id="rId7"/>
              </a:rPr>
              <a:t>https://cgcopac.ls</a:t>
            </a:r>
            <a:r>
              <a:rPr lang="en-IN" b="1" u="sng" dirty="0">
                <a:solidFill>
                  <a:srgbClr val="0563C1"/>
                </a:solidFill>
                <a:ea typeface="Times New Roman" panose="02020603050405020304" pitchFamily="18" charset="0"/>
                <a:cs typeface="Times New Roman" panose="02020603050405020304" pitchFamily="18" charset="0"/>
              </a:rPr>
              <a:t>ease.in</a:t>
            </a:r>
            <a:endParaRPr lang="en-US" sz="1200" dirty="0">
              <a:ea typeface="Calibri" panose="020F0502020204030204" pitchFamily="34" charset="0"/>
              <a:cs typeface="Times New Roman" panose="02020603050405020304" pitchFamily="18" charset="0"/>
            </a:endParaRPr>
          </a:p>
          <a:p>
            <a:pPr marL="114300" marR="0" indent="57150">
              <a:lnSpc>
                <a:spcPct val="105000"/>
              </a:lnSpc>
              <a:spcBef>
                <a:spcPts val="0"/>
              </a:spcBef>
              <a:spcAft>
                <a:spcPts val="800"/>
              </a:spcAft>
            </a:pPr>
            <a:r>
              <a:rPr lang="en-US" sz="1600" dirty="0">
                <a:latin typeface="Calibri" panose="020F0502020204030204" pitchFamily="34" charset="0"/>
                <a:ea typeface="Calibri" panose="020F0502020204030204" pitchFamily="34" charset="0"/>
                <a:cs typeface="Calibri Light" panose="020F03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228600" y="152400"/>
            <a:ext cx="8763000" cy="7352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Bodoni MT" panose="02070603080606020203" pitchFamily="18" charset="0"/>
              </a:rPr>
              <a:t>E-RESOURCES : LOGIN CREDENTIALS WITH REMOTE ACCESS</a:t>
            </a:r>
            <a:endParaRPr lang="en-US" sz="2400" b="1" dirty="0">
              <a:solidFill>
                <a:schemeClr val="tx1"/>
              </a:solidFill>
              <a:latin typeface="Bodoni MT" panose="02070603080606020203" pitchFamily="18" charset="0"/>
            </a:endParaRPr>
          </a:p>
        </p:txBody>
      </p:sp>
    </p:spTree>
  </p:cSld>
  <p:clrMapOvr>
    <a:masterClrMapping/>
  </p:clrMapOvr>
  <p:transition advTm="1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1"/>
          <a:stretch>
            <a:fillRect/>
          </a:stretch>
        </p:blipFill>
        <p:spPr>
          <a:xfrm>
            <a:off x="463550" y="0"/>
            <a:ext cx="8043545" cy="6704330"/>
          </a:xfrm>
          <a:prstGeom prst="rect">
            <a:avLst/>
          </a:prstGeom>
        </p:spPr>
      </p:pic>
    </p:spTree>
  </p:cSld>
  <p:clrMapOvr>
    <a:masterClrMapping/>
  </p:clrMapOvr>
  <p:transition advTm="1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Autofit/>
          </a:bodyPr>
          <a:lstStyle/>
          <a:p>
            <a:pPr algn="l"/>
            <a:r>
              <a:rPr lang="en-US" sz="4000" b="1" dirty="0" smtClean="0"/>
              <a:t>                                   </a:t>
            </a:r>
            <a:br>
              <a:rPr lang="en-US" sz="4000" b="1" dirty="0" smtClean="0"/>
            </a:br>
            <a:br>
              <a:rPr lang="en-US" sz="4000" b="1" dirty="0"/>
            </a:br>
            <a:br>
              <a:rPr lang="en-US" sz="4000" b="1" dirty="0" smtClean="0"/>
            </a:br>
            <a:r>
              <a:rPr lang="en-US" sz="4000" b="1" dirty="0"/>
              <a:t> </a:t>
            </a:r>
            <a:r>
              <a:rPr lang="en-US" sz="4000" b="1" dirty="0" smtClean="0"/>
              <a:t>                     Repository Links </a:t>
            </a:r>
            <a:br>
              <a:rPr lang="en-US" sz="2400" dirty="0" smtClean="0"/>
            </a:br>
            <a:r>
              <a:rPr lang="en-US" sz="2400" dirty="0" smtClean="0"/>
              <a:t>1   </a:t>
            </a:r>
            <a:r>
              <a:rPr lang="en-US" sz="2000" dirty="0" smtClean="0"/>
              <a:t>e-PG </a:t>
            </a:r>
            <a:r>
              <a:rPr lang="en-US" sz="2000" dirty="0" err="1" smtClean="0"/>
              <a:t>Pathshala</a:t>
            </a:r>
            <a:r>
              <a:rPr lang="en-US" sz="2000" dirty="0" smtClean="0"/>
              <a:t>     </a:t>
            </a:r>
            <a:r>
              <a:rPr lang="en-US" sz="2000" u="sng" dirty="0" smtClean="0">
                <a:hlinkClick r:id="rId1"/>
              </a:rPr>
              <a:t>https://epgp.inflibnet.ac.in</a:t>
            </a:r>
            <a:br>
              <a:rPr lang="en-US" sz="2000" dirty="0" smtClean="0"/>
            </a:br>
            <a:r>
              <a:rPr lang="en-US" sz="2000" dirty="0" smtClean="0"/>
              <a:t>2  e-</a:t>
            </a:r>
            <a:r>
              <a:rPr lang="en-US" sz="2000" dirty="0" err="1" smtClean="0"/>
              <a:t>Shodh</a:t>
            </a:r>
            <a:r>
              <a:rPr lang="en-US" sz="2000" dirty="0" smtClean="0"/>
              <a:t> Sindhu    </a:t>
            </a:r>
            <a:r>
              <a:rPr lang="en-US" sz="2000" u="sng" dirty="0" smtClean="0">
                <a:hlinkClick r:id="rId2"/>
              </a:rPr>
              <a:t>https://ess.inflibnet.ac.in</a:t>
            </a:r>
            <a:br>
              <a:rPr lang="en-US" sz="2000" dirty="0" smtClean="0"/>
            </a:br>
            <a:r>
              <a:rPr lang="en-US" sz="2000" dirty="0" smtClean="0"/>
              <a:t>3  Search Engine for PDF Books   </a:t>
            </a:r>
            <a:r>
              <a:rPr lang="en-US" sz="2000" u="sng" dirty="0" smtClean="0">
                <a:hlinkClick r:id="rId3"/>
              </a:rPr>
              <a:t>www.pdfdrive.com</a:t>
            </a:r>
            <a:br>
              <a:rPr lang="en-US" sz="2000" dirty="0" smtClean="0"/>
            </a:br>
            <a:r>
              <a:rPr lang="en-US" sz="2000" u="sng" dirty="0" smtClean="0"/>
              <a:t>4  </a:t>
            </a:r>
            <a:r>
              <a:rPr lang="en-US" sz="2000" u="sng" dirty="0" smtClean="0">
                <a:hlinkClick r:id="rId4"/>
              </a:rPr>
              <a:t>National Digital Library of India      https://ndl.iitkgp.ac.in</a:t>
            </a:r>
            <a:br>
              <a:rPr lang="en-US" sz="2000" dirty="0" smtClean="0"/>
            </a:br>
            <a:r>
              <a:rPr lang="en-US" sz="2000" dirty="0" smtClean="0"/>
              <a:t>5  </a:t>
            </a:r>
            <a:r>
              <a:rPr lang="en-US" sz="2000" dirty="0" err="1" smtClean="0">
                <a:hlinkClick r:id="rId5"/>
              </a:rPr>
              <a:t>ShodhGanga</a:t>
            </a:r>
            <a:r>
              <a:rPr lang="en-US" sz="2000" dirty="0" smtClean="0">
                <a:hlinkClick r:id="rId5"/>
              </a:rPr>
              <a:t>      </a:t>
            </a:r>
            <a:r>
              <a:rPr lang="en-US" sz="2000" u="sng" dirty="0" smtClean="0">
                <a:hlinkClick r:id="rId5"/>
              </a:rPr>
              <a:t>https://shodhganga.inflibnet.ac.in/</a:t>
            </a:r>
            <a:br>
              <a:rPr lang="en-US" sz="2000" dirty="0" smtClean="0"/>
            </a:br>
            <a:r>
              <a:rPr lang="en-US" sz="2000" dirty="0" smtClean="0"/>
              <a:t>6  Discover scientific knowledge and stay connected to the world of science   </a:t>
            </a:r>
            <a:r>
              <a:rPr lang="en-US" sz="2000" dirty="0" smtClean="0">
                <a:hlinkClick r:id="rId6"/>
              </a:rPr>
              <a:t>https://www.researchgate.net/</a:t>
            </a:r>
            <a:br>
              <a:rPr lang="en-US" sz="2000" dirty="0" smtClean="0">
                <a:hlinkClick r:id="rId6"/>
              </a:rPr>
            </a:br>
            <a:r>
              <a:rPr lang="en-US" sz="2000" dirty="0" smtClean="0"/>
              <a:t>7  Free e books(60000+) </a:t>
            </a:r>
            <a:r>
              <a:rPr lang="en-US" sz="2000" u="sng" dirty="0" smtClean="0">
                <a:hlinkClick r:id="rId7"/>
              </a:rPr>
              <a:t>https://www.gutenberg.org/</a:t>
            </a:r>
            <a:br>
              <a:rPr lang="en-US" sz="2000" dirty="0" smtClean="0">
                <a:hlinkClick r:id="rId7"/>
              </a:rPr>
            </a:br>
            <a:r>
              <a:rPr lang="en-US" sz="2000" dirty="0" smtClean="0"/>
              <a:t>8  NPTEL [National </a:t>
            </a:r>
            <a:r>
              <a:rPr lang="en-US" sz="2000" dirty="0" err="1" smtClean="0"/>
              <a:t>Programme</a:t>
            </a:r>
            <a:r>
              <a:rPr lang="en-US" sz="2000" dirty="0" smtClean="0"/>
              <a:t> on Technology Enhanced Learning]     </a:t>
            </a:r>
            <a:r>
              <a:rPr lang="en-US" sz="2000" u="sng" dirty="0" smtClean="0">
                <a:hlinkClick r:id="rId8"/>
              </a:rPr>
              <a:t>https://nptel.ac.in</a:t>
            </a:r>
            <a:br>
              <a:rPr lang="en-US" sz="2000" dirty="0" smtClean="0"/>
            </a:br>
            <a:r>
              <a:rPr lang="en-US" sz="2000" dirty="0" smtClean="0"/>
              <a:t>9   </a:t>
            </a:r>
            <a:r>
              <a:rPr lang="en-US" sz="2000" dirty="0" smtClean="0">
                <a:hlinkClick r:id="rId9"/>
              </a:rPr>
              <a:t>NPTEL Video Lectures          </a:t>
            </a:r>
            <a:r>
              <a:rPr lang="en-US" sz="2000" u="sng" dirty="0" smtClean="0">
                <a:hlinkClick r:id="rId9"/>
              </a:rPr>
              <a:t>https://archive.nptel.ac.in/</a:t>
            </a:r>
            <a:endParaRPr lang="en-US" sz="2000" dirty="0"/>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00" y="381000"/>
            <a:ext cx="7643446" cy="1905000"/>
          </a:xfrm>
          <a:prstGeom prst="rect">
            <a:avLst/>
          </a:prstGeom>
        </p:spPr>
      </p:pic>
    </p:spTree>
  </p:cSld>
  <p:clrMapOvr>
    <a:masterClrMapping/>
  </p:clrMapOvr>
  <p:transition advTm="1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6278562"/>
          </a:xfrm>
        </p:spPr>
        <p:txBody>
          <a:bodyPr>
            <a:noAutofit/>
          </a:bodyPr>
          <a:lstStyle/>
          <a:p>
            <a:pPr algn="l"/>
            <a:r>
              <a:rPr lang="en-US" sz="2400" dirty="0" smtClean="0"/>
              <a:t>10  OASIS (Openly Available Sources Integrated Search)</a:t>
            </a:r>
            <a:br>
              <a:rPr lang="en-US" sz="2400" dirty="0" smtClean="0"/>
            </a:br>
            <a:r>
              <a:rPr lang="en-US" sz="2400" u="sng" dirty="0" smtClean="0">
                <a:hlinkClick r:id="rId1"/>
              </a:rPr>
              <a:t>https://openlibrary.org/</a:t>
            </a:r>
            <a:br>
              <a:rPr lang="en-US" sz="2400" dirty="0" smtClean="0"/>
            </a:br>
            <a:r>
              <a:rPr lang="en-US" sz="2400" dirty="0" smtClean="0"/>
              <a:t>11  Open access for academic books </a:t>
            </a:r>
            <a:r>
              <a:rPr lang="en-US" sz="2400" u="sng" dirty="0" smtClean="0">
                <a:hlinkClick r:id="rId2"/>
              </a:rPr>
              <a:t>https://www.oapen.org/</a:t>
            </a:r>
            <a:br>
              <a:rPr lang="en-US" sz="2400" dirty="0" smtClean="0">
                <a:hlinkClick r:id="rId2"/>
              </a:rPr>
            </a:br>
            <a:r>
              <a:rPr lang="en-US" sz="2400" dirty="0" smtClean="0"/>
              <a:t>12  SAKSHAT   </a:t>
            </a:r>
            <a:r>
              <a:rPr lang="en-US" sz="2400" u="sng" dirty="0" smtClean="0">
                <a:hlinkClick r:id="rId3"/>
              </a:rPr>
              <a:t>https://sakshat.ac.in/?project=vidwan</a:t>
            </a:r>
            <a:br>
              <a:rPr lang="en-US" sz="2400" dirty="0" smtClean="0"/>
            </a:br>
            <a:r>
              <a:rPr lang="en-US" sz="2400" dirty="0" smtClean="0"/>
              <a:t>13  Open Access books    </a:t>
            </a:r>
            <a:r>
              <a:rPr lang="en-US" sz="2400" dirty="0" smtClean="0">
                <a:hlinkClick r:id="rId4"/>
              </a:rPr>
              <a:t>https://www.doabooks.org/</a:t>
            </a:r>
            <a:br>
              <a:rPr lang="en-US" sz="2400" dirty="0" smtClean="0">
                <a:hlinkClick r:id="rId4"/>
              </a:rPr>
            </a:br>
            <a:r>
              <a:rPr lang="en-US" sz="2400" dirty="0" smtClean="0"/>
              <a:t>14  SWAYAMPRABHA   </a:t>
            </a:r>
            <a:r>
              <a:rPr lang="en-US" sz="2400" u="sng" dirty="0" smtClean="0">
                <a:hlinkClick r:id="rId5"/>
              </a:rPr>
              <a:t>https://www.swayamprabha.gov.in</a:t>
            </a:r>
            <a:br>
              <a:rPr lang="en-US" sz="2400" dirty="0" smtClean="0"/>
            </a:br>
            <a:r>
              <a:rPr lang="en-US" sz="2400" dirty="0" smtClean="0"/>
              <a:t>15  SWAYAM Online Courses</a:t>
            </a:r>
            <a:br>
              <a:rPr lang="en-US" sz="2400" dirty="0" smtClean="0"/>
            </a:br>
            <a:r>
              <a:rPr lang="en-US" sz="2400" u="sng" dirty="0" smtClean="0">
                <a:hlinkClick r:id="rId6"/>
              </a:rPr>
              <a:t>https://storage.googleapis.com/uniquecourses/online.html</a:t>
            </a:r>
            <a:br>
              <a:rPr lang="en-US" sz="2400" dirty="0" smtClean="0"/>
            </a:br>
            <a:r>
              <a:rPr lang="en-US" sz="2400" dirty="0" smtClean="0"/>
              <a:t>16 Enhancement in Learning with Improvement in Skills (ELIS) portal    </a:t>
            </a:r>
            <a:r>
              <a:rPr lang="en-US" sz="2400" u="sng" dirty="0" smtClean="0">
                <a:hlinkClick r:id="rId7"/>
              </a:rPr>
              <a:t>http://free.aicte-india.org/</a:t>
            </a:r>
            <a:br>
              <a:rPr lang="en-US" sz="2400" dirty="0" smtClean="0">
                <a:hlinkClick r:id="rId7"/>
              </a:rPr>
            </a:br>
            <a:r>
              <a:rPr lang="en-US" sz="2400" dirty="0" smtClean="0"/>
              <a:t>17    DOAB - Directory of Open Access Books</a:t>
            </a:r>
            <a:br>
              <a:rPr lang="en-US" sz="2400" dirty="0" smtClean="0"/>
            </a:br>
            <a:r>
              <a:rPr lang="en-US" sz="2400" u="sng" dirty="0" smtClean="0">
                <a:hlinkClick r:id="rId8"/>
              </a:rPr>
              <a:t>https://directory.doabooks.org/handle/20.500.12854/34495</a:t>
            </a:r>
            <a:endParaRPr lang="en-US" sz="2400" dirty="0"/>
          </a:p>
        </p:txBody>
      </p:sp>
    </p:spTree>
  </p:cSld>
  <p:clrMapOvr>
    <a:masterClrMapping/>
  </p:clrMapOvr>
  <p:transition advTm="1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fontScale="90000"/>
          </a:bodyPr>
          <a:lstStyle/>
          <a:p>
            <a:pPr algn="l"/>
            <a:br>
              <a:rPr lang="en-US" sz="2700" dirty="0" smtClean="0"/>
            </a:br>
            <a:br>
              <a:rPr lang="en-US" sz="2700" dirty="0" smtClean="0"/>
            </a:br>
            <a:r>
              <a:rPr lang="en-US" sz="2700" dirty="0" smtClean="0"/>
              <a:t>18 DOAJ    </a:t>
            </a:r>
            <a:r>
              <a:rPr lang="en-US" sz="2700" u="sng" dirty="0" smtClean="0">
                <a:hlinkClick r:id="rId1"/>
              </a:rPr>
              <a:t>https://doaj.org/</a:t>
            </a:r>
            <a:br>
              <a:rPr lang="en-US" sz="2700" dirty="0" smtClean="0"/>
            </a:br>
            <a:r>
              <a:rPr lang="en-US" sz="2700" dirty="0" smtClean="0"/>
              <a:t>19   e-Content courseware in UG subjects   </a:t>
            </a:r>
            <a:r>
              <a:rPr lang="en-US" sz="2700" u="sng" dirty="0" smtClean="0">
                <a:hlinkClick r:id="rId2"/>
              </a:rPr>
              <a:t>http://cec.nic.in/cec/</a:t>
            </a:r>
            <a:br>
              <a:rPr lang="en-US" sz="2700" dirty="0" smtClean="0"/>
            </a:br>
            <a:r>
              <a:rPr lang="en-US" sz="2700" dirty="0" smtClean="0"/>
              <a:t>20   E-</a:t>
            </a:r>
            <a:r>
              <a:rPr lang="en-US" sz="2700" dirty="0" err="1" smtClean="0"/>
              <a:t>Kalpa</a:t>
            </a:r>
            <a:r>
              <a:rPr lang="en-US" sz="2700" dirty="0" smtClean="0"/>
              <a:t>    </a:t>
            </a:r>
            <a:r>
              <a:rPr lang="en-US" sz="2700" u="sng" dirty="0" smtClean="0">
                <a:hlinkClick r:id="rId3"/>
              </a:rPr>
              <a:t>https://icar.org.in/content/e-kalpa</a:t>
            </a:r>
            <a:br>
              <a:rPr lang="en-US" sz="2700" dirty="0" smtClean="0"/>
            </a:br>
            <a:r>
              <a:rPr lang="en-US" sz="2700" dirty="0" smtClean="0"/>
              <a:t>21   Open Access Books and Journals</a:t>
            </a:r>
            <a:br>
              <a:rPr lang="en-US" sz="2700" dirty="0" smtClean="0"/>
            </a:br>
            <a:r>
              <a:rPr lang="en-IN" sz="2700" dirty="0" smtClean="0"/>
              <a:t> </a:t>
            </a:r>
            <a:r>
              <a:rPr lang="en-US" sz="2700" dirty="0" smtClean="0">
                <a:hlinkClick r:id="rId4"/>
              </a:rPr>
              <a:t>https://about.jstor.org/librarians/books/open-access-books-jstor/</a:t>
            </a:r>
            <a:br>
              <a:rPr lang="en-US" sz="2700" dirty="0" smtClean="0">
                <a:hlinkClick r:id="rId4"/>
              </a:rPr>
            </a:br>
            <a:r>
              <a:rPr lang="en-US" sz="2700" dirty="0" smtClean="0"/>
              <a:t>22   Free e-Books   </a:t>
            </a:r>
            <a:r>
              <a:rPr lang="en-US" sz="2700" dirty="0" smtClean="0">
                <a:hlinkClick r:id="rId5"/>
              </a:rPr>
              <a:t>https://www.gutenberg.org/</a:t>
            </a:r>
            <a:br>
              <a:rPr lang="en-US" sz="2700" dirty="0" smtClean="0">
                <a:hlinkClick r:id="rId5"/>
              </a:rPr>
            </a:br>
            <a:r>
              <a:rPr lang="en-US" sz="2700" dirty="0" smtClean="0"/>
              <a:t>23   AICTE Collaborations (</a:t>
            </a:r>
            <a:r>
              <a:rPr lang="en-US" sz="2700" dirty="0" err="1" smtClean="0"/>
              <a:t>MoU</a:t>
            </a:r>
            <a:r>
              <a:rPr lang="en-US" sz="2700" dirty="0" smtClean="0"/>
              <a:t>) with other Organizations</a:t>
            </a:r>
            <a:br>
              <a:rPr lang="en-US" sz="2700" dirty="0" smtClean="0"/>
            </a:br>
            <a:r>
              <a:rPr lang="en-US" sz="2700" u="sng" dirty="0" smtClean="0">
                <a:hlinkClick r:id="rId6"/>
              </a:rPr>
              <a:t>https://www.aicte-india.org/education/collaborations</a:t>
            </a:r>
            <a:br>
              <a:rPr lang="en-US" sz="2700" dirty="0" smtClean="0"/>
            </a:br>
            <a:r>
              <a:rPr lang="en-US" sz="2700" dirty="0" smtClean="0"/>
              <a:t>24  AAKASH EDUCATIONAL PORTAL</a:t>
            </a:r>
            <a:br>
              <a:rPr lang="en-US" sz="2700" dirty="0" smtClean="0"/>
            </a:br>
            <a:r>
              <a:rPr lang="en-US" sz="2700" u="sng" dirty="0" smtClean="0">
                <a:hlinkClick r:id="rId7"/>
              </a:rPr>
              <a:t>https://www.it.iitb.ac.in/nmeict/home.html</a:t>
            </a:r>
            <a:br>
              <a:rPr lang="en-US" sz="2700" dirty="0" smtClean="0"/>
            </a:br>
            <a:r>
              <a:rPr lang="en-US" sz="2700" dirty="0" smtClean="0"/>
              <a:t>25 </a:t>
            </a:r>
            <a:r>
              <a:rPr lang="en-US" sz="2700" dirty="0" err="1" smtClean="0"/>
              <a:t>InfoPort</a:t>
            </a:r>
            <a:r>
              <a:rPr lang="en-US" sz="2700" dirty="0" smtClean="0"/>
              <a:t>    </a:t>
            </a:r>
            <a:r>
              <a:rPr lang="en-US" sz="2700" u="sng" dirty="0" smtClean="0">
                <a:hlinkClick r:id="rId8"/>
              </a:rPr>
              <a:t>https:/infoport.inflibnet.ac.in</a:t>
            </a:r>
            <a:br>
              <a:rPr lang="en-US" sz="2700" dirty="0" smtClean="0">
                <a:hlinkClick r:id="rId8"/>
              </a:rPr>
            </a:br>
            <a:r>
              <a:rPr lang="en-US" sz="2700" dirty="0" smtClean="0"/>
              <a:t>26  OAPEN    </a:t>
            </a:r>
            <a:r>
              <a:rPr lang="en-US" sz="2700" dirty="0" smtClean="0">
                <a:hlinkClick r:id="rId9"/>
              </a:rPr>
              <a:t>https://www.oapen.org/</a:t>
            </a:r>
            <a:br>
              <a:rPr lang="en-US" sz="2700" dirty="0" smtClean="0"/>
            </a:br>
            <a:br>
              <a:rPr lang="en-US" dirty="0" smtClean="0"/>
            </a:br>
            <a:endParaRPr lang="en-US" dirty="0"/>
          </a:p>
        </p:txBody>
      </p:sp>
    </p:spTree>
  </p:cSld>
  <p:clrMapOvr>
    <a:masterClrMapping/>
  </p:clrMapOvr>
  <p:transition advTm="1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6096000"/>
          </a:xfrm>
        </p:spPr>
        <p:txBody>
          <a:bodyPr>
            <a:noAutofit/>
          </a:bodyPr>
          <a:lstStyle/>
          <a:p>
            <a:pPr algn="l"/>
            <a:br>
              <a:rPr lang="en-US" sz="2400" dirty="0" smtClean="0"/>
            </a:br>
            <a:r>
              <a:rPr lang="en-US" sz="2400" dirty="0" smtClean="0"/>
              <a:t>27   QUANTUM &amp; NANO COMPUTING</a:t>
            </a:r>
            <a:br>
              <a:rPr lang="en-US" sz="2400" dirty="0" smtClean="0"/>
            </a:br>
            <a:r>
              <a:rPr lang="en-US" sz="2400" u="sng" dirty="0" smtClean="0">
                <a:hlinkClick r:id="rId1"/>
              </a:rPr>
              <a:t>https://www.dei.ac.in/dei/quantumNano/</a:t>
            </a:r>
            <a:br>
              <a:rPr lang="en-US" sz="2400" u="sng" dirty="0" smtClean="0"/>
            </a:br>
            <a:r>
              <a:rPr lang="en-US" sz="2400" dirty="0" smtClean="0"/>
              <a:t>28  The Online Books Page</a:t>
            </a:r>
            <a:br>
              <a:rPr lang="en-US" sz="2400" dirty="0" smtClean="0"/>
            </a:br>
            <a:r>
              <a:rPr lang="en-US" sz="2400" dirty="0" smtClean="0">
                <a:hlinkClick r:id="rId2"/>
              </a:rPr>
              <a:t>https://onlinebooks.library.upenn.edu/lists.html</a:t>
            </a:r>
            <a:br>
              <a:rPr lang="en-US" sz="2400" dirty="0" smtClean="0"/>
            </a:br>
            <a:r>
              <a:rPr lang="en-US" sz="2400" dirty="0" smtClean="0"/>
              <a:t>29   SNLTR     </a:t>
            </a:r>
            <a:r>
              <a:rPr lang="en-US" sz="2400" u="sng" dirty="0" smtClean="0">
                <a:hlinkClick r:id="rId3"/>
              </a:rPr>
              <a:t>https://nltr.org</a:t>
            </a:r>
            <a:br>
              <a:rPr lang="en-US" sz="2400" dirty="0"/>
            </a:br>
            <a:r>
              <a:rPr lang="en-US" sz="2400" dirty="0" smtClean="0"/>
              <a:t>30  </a:t>
            </a:r>
            <a:r>
              <a:rPr lang="en-US" sz="2400" dirty="0" err="1" smtClean="0"/>
              <a:t>EThOS</a:t>
            </a:r>
            <a:r>
              <a:rPr lang="en-US" sz="2400" dirty="0" smtClean="0"/>
              <a:t>    </a:t>
            </a:r>
            <a:r>
              <a:rPr lang="en-US" sz="2400" dirty="0" smtClean="0">
                <a:hlinkClick r:id="rId4"/>
              </a:rPr>
              <a:t>https://ethos.bl.uk/Home.do</a:t>
            </a:r>
            <a:br>
              <a:rPr lang="en-US" sz="2400" dirty="0" smtClean="0"/>
            </a:br>
            <a:r>
              <a:rPr lang="en-US" sz="2400" dirty="0" smtClean="0"/>
              <a:t>31  DART-Europe E-theses Portal</a:t>
            </a:r>
            <a:br>
              <a:rPr lang="en-US" sz="2400" dirty="0" smtClean="0"/>
            </a:br>
            <a:r>
              <a:rPr lang="en-US" sz="2400" u="sng" dirty="0" smtClean="0">
                <a:hlinkClick r:id="rId5"/>
              </a:rPr>
              <a:t>https://www.dart-europe.org/basic-search.php</a:t>
            </a:r>
            <a:br>
              <a:rPr lang="en-US" sz="2400" dirty="0" smtClean="0"/>
            </a:br>
            <a:r>
              <a:rPr lang="en-US" sz="2400" dirty="0" smtClean="0"/>
              <a:t>32 Virtual Labs    </a:t>
            </a:r>
            <a:r>
              <a:rPr lang="en-US" sz="2400" u="sng" dirty="0" smtClean="0">
                <a:hlinkClick r:id="rId6"/>
              </a:rPr>
              <a:t>http://www.vlab.co.in/</a:t>
            </a:r>
            <a:br>
              <a:rPr lang="en-US" sz="2400" dirty="0" smtClean="0"/>
            </a:br>
            <a:r>
              <a:rPr lang="en-US" sz="2400" dirty="0" smtClean="0"/>
              <a:t>33 YOUTH4WORK</a:t>
            </a:r>
            <a:br>
              <a:rPr lang="en-US" sz="2400" dirty="0" smtClean="0"/>
            </a:br>
            <a:r>
              <a:rPr lang="en-US" sz="2400" u="sng" dirty="0" smtClean="0">
                <a:hlinkClick r:id="rId7"/>
              </a:rPr>
              <a:t>https://www.youth4work.com/onlinetalenttest</a:t>
            </a:r>
            <a:br>
              <a:rPr lang="en-US" sz="2400" dirty="0" smtClean="0"/>
            </a:br>
            <a:r>
              <a:rPr lang="en-US" sz="2400" dirty="0" smtClean="0"/>
              <a:t>34 Theses     </a:t>
            </a:r>
            <a:r>
              <a:rPr lang="en-US" sz="2400" u="sng" dirty="0" smtClean="0">
                <a:hlinkClick r:id="rId8"/>
              </a:rPr>
              <a:t>https://library-archives.canada.ca/eng</a:t>
            </a:r>
            <a:br>
              <a:rPr lang="en-US" sz="2400" dirty="0" smtClean="0">
                <a:hlinkClick r:id="rId8"/>
              </a:rPr>
            </a:br>
            <a:r>
              <a:rPr lang="en-US" sz="2400" dirty="0" smtClean="0"/>
              <a:t>35 Gateway Accelerating Scientific Discovery</a:t>
            </a:r>
            <a:br>
              <a:rPr lang="en-US" sz="2400" dirty="0" smtClean="0"/>
            </a:br>
            <a:r>
              <a:rPr lang="en-US" sz="2400" dirty="0" smtClean="0">
                <a:hlinkClick r:id="rId9"/>
              </a:rPr>
              <a:t>https://worldwidescience.org/</a:t>
            </a:r>
            <a:br>
              <a:rPr lang="en-US" sz="2400" dirty="0" smtClean="0">
                <a:hlinkClick r:id="rId9"/>
              </a:rPr>
            </a:br>
            <a:r>
              <a:rPr lang="en-US" sz="2400" dirty="0" smtClean="0"/>
              <a:t>36 DIGITAL LIBRARY INFLIBNET   </a:t>
            </a:r>
            <a:r>
              <a:rPr lang="en-US" sz="2400" u="sng" dirty="0" smtClean="0">
                <a:hlinkClick r:id="rId10"/>
              </a:rPr>
              <a:t>https://ess.inflibnet.ac.in/</a:t>
            </a:r>
            <a:br>
              <a:rPr lang="en-US" sz="2400" dirty="0" smtClean="0"/>
            </a:br>
            <a:br>
              <a:rPr lang="en-US" sz="2400" dirty="0" smtClean="0"/>
            </a:br>
            <a:endParaRPr lang="en-US" sz="2400" dirty="0"/>
          </a:p>
        </p:txBody>
      </p:sp>
    </p:spTree>
  </p:cSld>
  <p:clrMapOvr>
    <a:masterClrMapping/>
  </p:clrMapOvr>
  <p:transition advTm="1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5162"/>
          </a:xfrm>
        </p:spPr>
        <p:txBody>
          <a:bodyPr>
            <a:normAutofit fontScale="90000"/>
          </a:bodyPr>
          <a:lstStyle/>
          <a:p>
            <a:pPr algn="l"/>
            <a:br>
              <a:rPr lang="en-US" sz="2700" dirty="0" smtClean="0"/>
            </a:br>
            <a:br>
              <a:rPr lang="en-US" sz="2700" dirty="0" smtClean="0"/>
            </a:br>
            <a:r>
              <a:rPr lang="en-US" sz="2700" dirty="0" smtClean="0"/>
              <a:t>37 </a:t>
            </a:r>
            <a:r>
              <a:rPr lang="en-US" sz="2800" dirty="0" smtClean="0"/>
              <a:t>Digital Commons Network    </a:t>
            </a:r>
            <a:r>
              <a:rPr lang="en-US" sz="2800" u="sng" dirty="0" smtClean="0">
                <a:hlinkClick r:id="rId1"/>
              </a:rPr>
              <a:t>https://irsc.libguides.com </a:t>
            </a:r>
            <a:br>
              <a:rPr lang="en-US" sz="2700" dirty="0" smtClean="0"/>
            </a:br>
            <a:r>
              <a:rPr lang="en-US" sz="2700" dirty="0" smtClean="0"/>
              <a:t>38   FOSSEE      </a:t>
            </a:r>
            <a:r>
              <a:rPr lang="en-US" sz="2700" u="sng" dirty="0" smtClean="0">
                <a:hlinkClick r:id="rId2"/>
              </a:rPr>
              <a:t>https://fossee.in</a:t>
            </a:r>
            <a:br>
              <a:rPr lang="en-US" sz="2700" u="sng" dirty="0" smtClean="0"/>
            </a:br>
            <a:r>
              <a:rPr lang="en-US" sz="2700" dirty="0" smtClean="0"/>
              <a:t>39   </a:t>
            </a:r>
            <a:r>
              <a:rPr lang="en-US" sz="2700" dirty="0" smtClean="0">
                <a:hlinkClick r:id="rId3"/>
              </a:rPr>
              <a:t>Study IQ Education </a:t>
            </a:r>
            <a:r>
              <a:rPr lang="en-US" sz="2700" u="sng" dirty="0" smtClean="0">
                <a:hlinkClick r:id="rId3"/>
              </a:rPr>
              <a:t>www.youtube.com</a:t>
            </a:r>
            <a:br>
              <a:rPr lang="en-US" sz="2700" dirty="0" smtClean="0"/>
            </a:br>
            <a:r>
              <a:rPr lang="en-US" sz="2700" dirty="0" smtClean="0"/>
              <a:t>40   UG/PG MOOCs </a:t>
            </a:r>
            <a:r>
              <a:rPr lang="en-US" sz="2700" u="sng" dirty="0" smtClean="0">
                <a:hlinkClick r:id="rId4"/>
              </a:rPr>
              <a:t>http://ugcmoocs.intlibnet.ac.in/ugemoocs</a:t>
            </a:r>
            <a:br>
              <a:rPr lang="en-US" sz="2700" dirty="0" smtClean="0"/>
            </a:br>
            <a:r>
              <a:rPr lang="en-US" sz="2700" dirty="0" smtClean="0"/>
              <a:t>41   E-Books and E-Journals </a:t>
            </a:r>
            <a:r>
              <a:rPr lang="en-US" sz="2700" dirty="0" smtClean="0">
                <a:hlinkClick r:id="rId5"/>
              </a:rPr>
              <a:t>https://www.socsccybraryamu.ac.in/</a:t>
            </a:r>
            <a:br>
              <a:rPr lang="en-US" sz="2700" dirty="0" smtClean="0">
                <a:hlinkClick r:id="rId5"/>
              </a:rPr>
            </a:br>
            <a:r>
              <a:rPr lang="en-US" sz="2700" dirty="0" smtClean="0"/>
              <a:t>42 CEC-UGC YouTube Channel </a:t>
            </a:r>
            <a:r>
              <a:rPr lang="en-US" sz="2700" dirty="0" smtClean="0">
                <a:hlinkClick r:id="rId6"/>
              </a:rPr>
              <a:t>https://www.youtube.com/user/cecedusat</a:t>
            </a:r>
            <a:br>
              <a:rPr lang="en-US" sz="2700" dirty="0" smtClean="0"/>
            </a:br>
            <a:r>
              <a:rPr lang="en-US" sz="2700" dirty="0" smtClean="0"/>
              <a:t>43 TCSION Digital Glass Room</a:t>
            </a:r>
            <a:br>
              <a:rPr lang="en-US" sz="2700" dirty="0" smtClean="0"/>
            </a:br>
            <a:r>
              <a:rPr lang="en-US" sz="2700" dirty="0" smtClean="0"/>
              <a:t>       </a:t>
            </a:r>
            <a:r>
              <a:rPr lang="en-US" sz="2700" u="sng" dirty="0" smtClean="0">
                <a:hlinkClick r:id="rId7"/>
              </a:rPr>
              <a:t>https://learning.tcsionhub.in/hub/glass-room/</a:t>
            </a:r>
            <a:br>
              <a:rPr lang="en-US" sz="2700" dirty="0"/>
            </a:br>
            <a:r>
              <a:rPr lang="en-US" sz="2700" dirty="0" smtClean="0"/>
              <a:t>44 ERIC </a:t>
            </a:r>
            <a:r>
              <a:rPr lang="en-US" sz="2700" u="sng" dirty="0" smtClean="0">
                <a:hlinkClick r:id="rId8"/>
              </a:rPr>
              <a:t>https://eric.ed.gov/</a:t>
            </a:r>
            <a:br>
              <a:rPr lang="en-US" sz="2700" dirty="0" smtClean="0">
                <a:hlinkClick r:id="rId8"/>
              </a:rPr>
            </a:br>
            <a:r>
              <a:rPr lang="en-US" sz="2700" dirty="0" smtClean="0"/>
              <a:t>45 Free e-Databases </a:t>
            </a:r>
            <a:r>
              <a:rPr lang="en-US" sz="2700" u="sng" dirty="0" smtClean="0">
                <a:hlinkClick r:id="rId9"/>
              </a:rPr>
              <a:t>http://www.globethics.net/</a:t>
            </a:r>
            <a:br>
              <a:rPr lang="en-US" sz="2700" dirty="0" smtClean="0"/>
            </a:br>
            <a:endParaRPr lang="en-US" dirty="0"/>
          </a:p>
        </p:txBody>
      </p:sp>
    </p:spTree>
  </p:cSld>
  <p:clrMapOvr>
    <a:masterClrMapping/>
  </p:clrMapOvr>
  <p:transition advTm="1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678362"/>
          </a:xfrm>
        </p:spPr>
        <p:txBody>
          <a:bodyPr>
            <a:normAutofit/>
          </a:bodyPr>
          <a:lstStyle/>
          <a:p>
            <a:pPr algn="l"/>
            <a:r>
              <a:rPr lang="en-US" sz="2400" dirty="0"/>
              <a:t>4</a:t>
            </a:r>
            <a:r>
              <a:rPr lang="en-US" sz="2400" dirty="0" smtClean="0"/>
              <a:t>6    Free Journals </a:t>
            </a:r>
            <a:r>
              <a:rPr lang="en-US" sz="2400" u="sng" dirty="0" smtClean="0">
                <a:hlinkClick r:id="rId1"/>
              </a:rPr>
              <a:t>http://www.archive.org</a:t>
            </a:r>
            <a:br>
              <a:rPr lang="en-US" sz="2400" dirty="0" smtClean="0"/>
            </a:br>
            <a:r>
              <a:rPr lang="en-US" sz="2400" dirty="0" smtClean="0"/>
              <a:t>47    Spoken Tutorial </a:t>
            </a:r>
            <a:r>
              <a:rPr lang="en-US" sz="2400" u="sng" dirty="0" smtClean="0">
                <a:hlinkClick r:id="rId2"/>
              </a:rPr>
              <a:t>https:/spoken-tutorial.org/</a:t>
            </a:r>
            <a:br>
              <a:rPr lang="en-US" sz="2400" dirty="0" smtClean="0">
                <a:hlinkClick r:id="rId2"/>
              </a:rPr>
            </a:br>
            <a:r>
              <a:rPr lang="en-US" sz="2400" dirty="0" smtClean="0"/>
              <a:t>48 National Apprenticeship Training Scheme</a:t>
            </a:r>
            <a:br>
              <a:rPr lang="en-US" sz="2400" dirty="0" smtClean="0"/>
            </a:br>
            <a:r>
              <a:rPr lang="en-US" sz="2400" u="sng" dirty="0" smtClean="0">
                <a:hlinkClick r:id="rId3"/>
              </a:rPr>
              <a:t>http://mhrdnats.gov.in/</a:t>
            </a:r>
            <a:br>
              <a:rPr lang="en-US" sz="2400" dirty="0" smtClean="0"/>
            </a:br>
            <a:r>
              <a:rPr lang="en-US" sz="2400" dirty="0" smtClean="0"/>
              <a:t>49   E – </a:t>
            </a:r>
            <a:r>
              <a:rPr lang="en-US" sz="2400" dirty="0" err="1" smtClean="0"/>
              <a:t>Kumbh</a:t>
            </a:r>
            <a:r>
              <a:rPr lang="en-US" sz="2400" dirty="0" smtClean="0"/>
              <a:t>     </a:t>
            </a:r>
            <a:r>
              <a:rPr lang="en-US" sz="2400" u="sng" dirty="0" smtClean="0">
                <a:hlinkClick r:id="rId4"/>
              </a:rPr>
              <a:t>https://ekumbh.aicte-india.org/</a:t>
            </a:r>
            <a:br>
              <a:rPr lang="en-US" sz="2400" dirty="0" smtClean="0">
                <a:hlinkClick r:id="rId4"/>
              </a:rPr>
            </a:br>
            <a:r>
              <a:rPr lang="en-US" sz="2400" dirty="0" smtClean="0"/>
              <a:t>50  E-BOOKS    </a:t>
            </a:r>
            <a:r>
              <a:rPr lang="en-US" sz="2400" u="sng" dirty="0" smtClean="0">
                <a:hlinkClick r:id="rId5"/>
              </a:rPr>
              <a:t>https://www.wikibooks.org/</a:t>
            </a:r>
            <a:br>
              <a:rPr lang="en-US" sz="2400" dirty="0" smtClean="0"/>
            </a:br>
            <a:endParaRPr lang="en-US" sz="2400" dirty="0"/>
          </a:p>
        </p:txBody>
      </p:sp>
      <p:pic>
        <p:nvPicPr>
          <p:cNvPr id="3" name="Picture 2"/>
          <p:cNvPicPr>
            <a:picLocks noChangeAspect="1"/>
          </p:cNvPicPr>
          <p:nvPr/>
        </p:nvPicPr>
        <p:blipFill>
          <a:blip r:embed="rId6"/>
          <a:stretch>
            <a:fillRect/>
          </a:stretch>
        </p:blipFill>
        <p:spPr>
          <a:xfrm>
            <a:off x="662354" y="4114800"/>
            <a:ext cx="8001000" cy="2209800"/>
          </a:xfrm>
          <a:prstGeom prst="rect">
            <a:avLst/>
          </a:prstGeom>
        </p:spPr>
      </p:pic>
    </p:spTree>
  </p:cSld>
  <p:clrMapOvr>
    <a:masterClrMapping/>
  </p:clrMapOvr>
  <p:transition advTm="1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endParaRPr lang="en-US" sz="7200" dirty="0">
              <a:latin typeface="Britannic Bold" panose="020B0903060703020204" pitchFamily="34" charset="0"/>
            </a:endParaRPr>
          </a:p>
        </p:txBody>
      </p:sp>
      <p:sp>
        <p:nvSpPr>
          <p:cNvPr id="3" name="Content Placeholder 2"/>
          <p:cNvSpPr>
            <a:spLocks noGrp="1"/>
          </p:cNvSpPr>
          <p:nvPr>
            <p:ph idx="1"/>
          </p:nvPr>
        </p:nvSpPr>
        <p:spPr/>
        <p:txBody>
          <a:bodyPr/>
          <a:lstStyle/>
          <a:p>
            <a:pPr algn="ctr">
              <a:buNone/>
            </a:pPr>
            <a:r>
              <a:rPr lang="en-US" dirty="0" smtClean="0">
                <a:solidFill>
                  <a:schemeClr val="bg2">
                    <a:lumMod val="25000"/>
                  </a:schemeClr>
                </a:solidFill>
                <a:latin typeface="Arial Black" panose="020B0A04020102020204" pitchFamily="34" charset="0"/>
              </a:rPr>
              <a:t>  </a:t>
            </a:r>
            <a:r>
              <a:rPr lang="en-US" dirty="0" smtClean="0">
                <a:solidFill>
                  <a:schemeClr val="accent3">
                    <a:lumMod val="50000"/>
                  </a:schemeClr>
                </a:solidFill>
                <a:latin typeface="Arial Black" panose="020B0A04020102020204" pitchFamily="34" charset="0"/>
              </a:rPr>
              <a:t> </a:t>
            </a:r>
            <a:endParaRPr lang="en-US" dirty="0">
              <a:solidFill>
                <a:schemeClr val="accent5">
                  <a:lumMod val="75000"/>
                </a:schemeClr>
              </a:solidFill>
              <a:latin typeface="Arial Black" panose="020B0A04020102020204" pitchFamily="34" charset="0"/>
            </a:endParaRPr>
          </a:p>
        </p:txBody>
      </p:sp>
      <p:pic>
        <p:nvPicPr>
          <p:cNvPr id="4" name="Picture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28472" y="457200"/>
            <a:ext cx="7958328" cy="5668963"/>
          </a:xfrm>
          <a:prstGeom prst="rect">
            <a:avLst/>
          </a:prstGeom>
          <a:ln w="228600" cap="sq" cmpd="thickThin">
            <a:solidFill>
              <a:srgbClr val="000000"/>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51205"/>
            <a:ext cx="8153400" cy="817880"/>
          </a:xfrm>
          <a:prstGeom prst="rect">
            <a:avLst/>
          </a:prstGeom>
        </p:spPr>
        <p:txBody>
          <a:bodyPr wrap="square">
            <a:noAutofit/>
          </a:bodyPr>
          <a:lstStyle/>
          <a:p>
            <a:r>
              <a:rPr lang="en-IN" sz="4400" b="1" i="1" u="sng" dirty="0">
                <a:solidFill>
                  <a:schemeClr val="tx1">
                    <a:lumMod val="85000"/>
                    <a:lumOff val="15000"/>
                  </a:schemeClr>
                </a:solidFill>
                <a:latin typeface="Algerian" panose="04020705040A02060702" pitchFamily="82" charset="0"/>
              </a:rPr>
              <a:t>e-Newspaper  WEBSITES</a:t>
            </a:r>
            <a:endParaRPr lang="en-IN" sz="4400" i="1" u="sng" dirty="0">
              <a:solidFill>
                <a:schemeClr val="tx1">
                  <a:lumMod val="85000"/>
                  <a:lumOff val="15000"/>
                </a:schemeClr>
              </a:solidFill>
              <a:latin typeface="Algerian" panose="04020705040A02060702" pitchFamily="82" charset="0"/>
            </a:endParaRPr>
          </a:p>
          <a:p>
            <a:endParaRPr lang="en-IN" b="1" dirty="0" smtClean="0">
              <a:solidFill>
                <a:schemeClr val="tx1">
                  <a:lumMod val="85000"/>
                  <a:lumOff val="15000"/>
                </a:schemeClr>
              </a:solidFill>
            </a:endParaRPr>
          </a:p>
          <a:p>
            <a:endParaRPr lang="en-IN" b="1" dirty="0">
              <a:solidFill>
                <a:schemeClr val="accent6">
                  <a:lumMod val="50000"/>
                </a:schemeClr>
              </a:solidFill>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410200" y="1905000"/>
            <a:ext cx="3581400" cy="4495800"/>
          </a:xfrm>
          <a:prstGeom prst="rect">
            <a:avLst/>
          </a:prstGeom>
        </p:spPr>
      </p:pic>
      <p:sp>
        <p:nvSpPr>
          <p:cNvPr id="4" name="Text Box 3"/>
          <p:cNvSpPr txBox="1"/>
          <p:nvPr/>
        </p:nvSpPr>
        <p:spPr>
          <a:xfrm>
            <a:off x="170815" y="1752600"/>
            <a:ext cx="5602605" cy="4603115"/>
          </a:xfrm>
          <a:prstGeom prst="rect">
            <a:avLst/>
          </a:prstGeom>
        </p:spPr>
        <p:txBody>
          <a:bodyPr>
            <a:noAutofit/>
          </a:bodyPr>
          <a:p>
            <a:r>
              <a:rPr sz="2000" b="1">
                <a:solidFill>
                  <a:srgbClr val="1F497D"/>
                </a:solidFill>
                <a:latin typeface="Cambria" panose="02040503050406030204"/>
                <a:ea typeface="Cambria" panose="02040503050406030204"/>
              </a:rPr>
              <a:t>http://www.tribuneindia.com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www.indianpress.org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www.hindustantimes.com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www.epaper.timesofindia.com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https://dailypost.in/#google_vignette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https://epaper.jagbani.com/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http://economictimes.indiatimes.com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http://epaper.amarujala.com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https://epaper.jagran.com/epaper/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http://epaper.punjabkesari.in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http://jagbani.epapr.in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http://epaper.ajitjalandhar.com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http://www.rozanaspokesman.com/epaper/</a:t>
            </a:r>
            <a:endParaRPr sz="2000" b="1">
              <a:solidFill>
                <a:srgbClr val="1F497D"/>
              </a:solidFill>
              <a:latin typeface="Cambria" panose="02040503050406030204"/>
              <a:ea typeface="Cambria" panose="02040503050406030204"/>
            </a:endParaRPr>
          </a:p>
        </p:txBody>
      </p:sp>
    </p:spTree>
  </p:cSld>
  <p:clrMapOvr>
    <a:masterClrMapping/>
  </p:clrMapOvr>
  <p:transition advTm="1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17231"/>
            <a:ext cx="8686800" cy="6705600"/>
          </a:xfrm>
        </p:spPr>
        <p:txBody>
          <a:bodyPr>
            <a:noAutofit/>
          </a:bodyPr>
          <a:lstStyle/>
          <a:p>
            <a:pPr algn="l"/>
            <a:r>
              <a:rPr lang="en-US" sz="3200" b="1" dirty="0" smtClean="0">
                <a:latin typeface="Algerian" panose="04020705040A02060702" pitchFamily="82" charset="0"/>
              </a:rPr>
              <a:t>                   </a:t>
            </a:r>
            <a:r>
              <a:rPr lang="en-US" sz="3200" b="1" u="sng" dirty="0" smtClean="0">
                <a:latin typeface="Algerian" panose="04020705040A02060702" pitchFamily="82" charset="0"/>
              </a:rPr>
              <a:t>FREE E-MAGAZINE WEBSITES</a:t>
            </a:r>
            <a:br>
              <a:rPr lang="en-US" sz="3200" dirty="0" smtClean="0"/>
            </a:br>
            <a:br>
              <a:rPr lang="en-US" sz="2000" dirty="0" smtClean="0"/>
            </a:br>
            <a:r>
              <a:rPr lang="en-US" sz="2000" b="1" u="sng" dirty="0" smtClean="0">
                <a:hlinkClick r:id="rId1"/>
              </a:rPr>
              <a:t>https://worldmags.net/</a:t>
            </a:r>
            <a:br>
              <a:rPr lang="en-US" sz="2000" dirty="0" smtClean="0"/>
            </a:br>
            <a:r>
              <a:rPr lang="en-US" sz="2000" b="1" u="sng" dirty="0" smtClean="0">
                <a:hlinkClick r:id="rId2"/>
              </a:rPr>
              <a:t>https://fliphtml5.com/</a:t>
            </a:r>
            <a:br>
              <a:rPr lang="en-US" sz="2000" dirty="0" smtClean="0"/>
            </a:br>
            <a:r>
              <a:rPr lang="en-US" sz="2000" b="1" u="sng" dirty="0" smtClean="0">
                <a:hlinkClick r:id="rId3"/>
              </a:rPr>
              <a:t>https://www.bisinfotech.com/bisinfotech-magazine</a:t>
            </a:r>
            <a:br>
              <a:rPr lang="en-US" sz="2000" dirty="0" smtClean="0"/>
            </a:br>
            <a:r>
              <a:rPr lang="en-US" sz="2000" b="1" u="sng" dirty="0" smtClean="0">
                <a:hlinkClick r:id="rId4"/>
              </a:rPr>
              <a:t>https://pdf-magazines.org/</a:t>
            </a:r>
            <a:br>
              <a:rPr lang="en-US" sz="2000" dirty="0" smtClean="0"/>
            </a:br>
            <a:r>
              <a:rPr lang="en-US" sz="2000" b="1" u="sng" dirty="0" smtClean="0">
                <a:hlinkClick r:id="rId5"/>
              </a:rPr>
              <a:t>https://all-freemagazines.com/</a:t>
            </a:r>
            <a:br>
              <a:rPr lang="en-US" sz="2000" dirty="0" smtClean="0"/>
            </a:br>
            <a:r>
              <a:rPr lang="en-US" sz="2000" b="1" u="sng" dirty="0" smtClean="0">
                <a:hlinkClick r:id="rId6"/>
              </a:rPr>
              <a:t>https://downmagaz.net/</a:t>
            </a:r>
            <a:br>
              <a:rPr lang="en-US" sz="2000" dirty="0" smtClean="0"/>
            </a:br>
            <a:r>
              <a:rPr lang="en-US" sz="2000" b="1" u="sng" dirty="0" smtClean="0">
                <a:hlinkClick r:id="rId7"/>
              </a:rPr>
              <a:t>https://www.pdfmagaz.club/</a:t>
            </a:r>
            <a:br>
              <a:rPr lang="en-US" sz="2000" dirty="0" smtClean="0"/>
            </a:br>
            <a:r>
              <a:rPr lang="en-US" sz="2000" b="1" u="sng" dirty="0" smtClean="0">
                <a:hlinkClick r:id="rId8"/>
              </a:rPr>
              <a:t>https://magazinenewsstand.com/digital-magazines</a:t>
            </a:r>
            <a:br>
              <a:rPr lang="en-US" sz="2000" dirty="0" smtClean="0"/>
            </a:br>
            <a:r>
              <a:rPr lang="en-US" sz="2000" b="1" u="sng" dirty="0" smtClean="0">
                <a:hlinkClick r:id="rId9"/>
              </a:rPr>
              <a:t>https://pdf-magazines-download.com/</a:t>
            </a:r>
            <a:br>
              <a:rPr lang="en-US" sz="2000" b="1" u="sng" dirty="0"/>
            </a:br>
            <a:r>
              <a:rPr lang="en-US" sz="2000" b="1" u="sng" dirty="0">
                <a:hlinkClick r:id="rId10"/>
              </a:rPr>
              <a:t>https://openthemagazine.com/</a:t>
            </a:r>
            <a:endParaRPr lang="en-US" sz="2000" dirty="0"/>
          </a:p>
        </p:txBody>
      </p:sp>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38800" y="2895600"/>
            <a:ext cx="3124200" cy="2286000"/>
          </a:xfrm>
          <a:prstGeom prst="rect">
            <a:avLst/>
          </a:prstGeom>
        </p:spPr>
      </p:pic>
    </p:spTree>
  </p:cSld>
  <p:clrMapOvr>
    <a:masterClrMapping/>
  </p:clrMapOvr>
  <p:transition advTm="100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FACILITIES PROVIDED BY LIBRARY </a:t>
            </a:r>
            <a:endParaRPr lang="en-US" dirty="0"/>
          </a:p>
        </p:txBody>
      </p:sp>
      <p:pic>
        <p:nvPicPr>
          <p:cNvPr id="4" name="Content Placeholder 3" descr="C:\Users\admin\Desktop\WHAT-IS-THE-PURPOSE-OF-A-LIBRARY-MANAGEMENT-SYSTEM-min.png"/>
          <p:cNvPicPr>
            <a:picLocks noGrp="1"/>
          </p:cNvPicPr>
          <p:nvPr>
            <p:ph idx="1"/>
          </p:nvPr>
        </p:nvPicPr>
        <p:blipFill>
          <a:blip r:embed="rId1">
            <a:extLst>
              <a:ext uri="{28A0092B-C50C-407E-A947-70E740481C1C}">
                <a14:useLocalDpi xmlns:a14="http://schemas.microsoft.com/office/drawing/2010/main" val="0"/>
              </a:ext>
            </a:extLst>
          </a:blip>
          <a:stretch>
            <a:fillRect/>
          </a:stretch>
        </p:blipFill>
        <p:spPr bwMode="auto">
          <a:xfrm>
            <a:off x="636380" y="1600200"/>
            <a:ext cx="7871240" cy="4525963"/>
          </a:xfrm>
          <a:prstGeom prst="rect">
            <a:avLst/>
          </a:prstGeom>
          <a:noFill/>
          <a:ln>
            <a:noFill/>
          </a:ln>
        </p:spPr>
      </p:pic>
    </p:spTree>
  </p:cSld>
  <p:clrMapOvr>
    <a:masterClrMapping/>
  </p:clrMapOvr>
  <p:transition advTm="1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noAutofit/>
          </a:bodyPr>
          <a:lstStyle/>
          <a:p>
            <a:r>
              <a:rPr lang="en-US" b="1" dirty="0"/>
              <a:t>BARCODE SCANNED </a:t>
            </a:r>
            <a:r>
              <a:rPr lang="en-US" b="1" dirty="0" smtClean="0"/>
              <a:t>ENTRY/EXIT</a:t>
            </a:r>
            <a:br>
              <a:rPr lang="en-US" sz="2000" dirty="0" smtClean="0"/>
            </a:br>
            <a:r>
              <a:rPr lang="en-US" sz="2800" b="1" dirty="0" smtClean="0">
                <a:solidFill>
                  <a:srgbClr val="00B0F0"/>
                </a:solidFill>
              </a:rPr>
              <a:t>Since </a:t>
            </a:r>
            <a:r>
              <a:rPr lang="en-US" sz="2800" b="1" dirty="0">
                <a:solidFill>
                  <a:srgbClr val="00B0F0"/>
                </a:solidFill>
              </a:rPr>
              <a:t>the ID cards are scanned to keep track of entry and exit, foot traffic in the library is computerized. Students scan their ID cards as they enter or leave the library using the </a:t>
            </a:r>
            <a:r>
              <a:rPr lang="en-US" sz="2800" b="1" dirty="0" smtClean="0">
                <a:solidFill>
                  <a:srgbClr val="00B0F0"/>
                </a:solidFill>
              </a:rPr>
              <a:t> </a:t>
            </a:r>
            <a:r>
              <a:rPr lang="en-US" sz="2800" b="1" dirty="0">
                <a:solidFill>
                  <a:srgbClr val="00B0F0"/>
                </a:solidFill>
              </a:rPr>
              <a:t>barcode </a:t>
            </a:r>
            <a:r>
              <a:rPr lang="en-US" sz="2800" b="1" dirty="0" smtClean="0">
                <a:solidFill>
                  <a:srgbClr val="00B0F0"/>
                </a:solidFill>
              </a:rPr>
              <a:t>scanner</a:t>
            </a:r>
            <a:endParaRPr lang="en-US" sz="2800" b="1" dirty="0">
              <a:solidFill>
                <a:srgbClr val="00B0F0"/>
              </a:solidFill>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457200" y="2895600"/>
            <a:ext cx="8229600" cy="3733800"/>
          </a:xfrm>
          <a:prstGeom prst="rect">
            <a:avLst/>
          </a:prstGeom>
          <a:ln w="38100" cap="sq">
            <a:solidFill>
              <a:srgbClr val="00B05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05800" cy="2362200"/>
          </a:xfrm>
        </p:spPr>
        <p:txBody>
          <a:bodyPr>
            <a:normAutofit fontScale="90000"/>
          </a:bodyPr>
          <a:lstStyle/>
          <a:p>
            <a:br>
              <a:rPr lang="en-US" b="1" u="sng" dirty="0" smtClean="0"/>
            </a:br>
            <a:r>
              <a:rPr lang="en-US" b="1" u="sng" dirty="0" smtClean="0"/>
              <a:t>ONLINE </a:t>
            </a:r>
            <a:r>
              <a:rPr lang="en-US" b="1" u="sng" dirty="0"/>
              <a:t>CATALOGUE (OPAC)</a:t>
            </a:r>
            <a:br>
              <a:rPr lang="en-US" dirty="0"/>
            </a:br>
            <a:r>
              <a:rPr lang="en-US" b="1" dirty="0"/>
              <a:t> </a:t>
            </a:r>
            <a:r>
              <a:rPr lang="en-US" sz="2200" dirty="0">
                <a:solidFill>
                  <a:srgbClr val="C00000"/>
                </a:solidFill>
              </a:rPr>
              <a:t>The facility to search the open public access catalogue (OPAC) is open to all the users over the </a:t>
            </a:r>
            <a:r>
              <a:rPr lang="en-US" sz="2200" dirty="0" smtClean="0">
                <a:solidFill>
                  <a:srgbClr val="C00000"/>
                </a:solidFill>
              </a:rPr>
              <a:t>campus-wide </a:t>
            </a:r>
            <a:r>
              <a:rPr lang="en-US" sz="2200" dirty="0">
                <a:solidFill>
                  <a:srgbClr val="C00000"/>
                </a:solidFill>
              </a:rPr>
              <a:t>LAN at the URL:  </a:t>
            </a:r>
            <a:r>
              <a:rPr lang="en-US" sz="2200" u="sng" dirty="0">
                <a:solidFill>
                  <a:srgbClr val="C00000"/>
                </a:solidFill>
                <a:hlinkClick r:id="rId1"/>
              </a:rPr>
              <a:t>https://cgcopac.lsease.in/</a:t>
            </a:r>
            <a:r>
              <a:rPr lang="en-US" sz="2200" dirty="0">
                <a:solidFill>
                  <a:srgbClr val="C00000"/>
                </a:solidFill>
              </a:rPr>
              <a:t>.  </a:t>
            </a:r>
            <a:r>
              <a:rPr lang="en-US" sz="2200" dirty="0" smtClean="0">
                <a:solidFill>
                  <a:srgbClr val="C00000"/>
                </a:solidFill>
              </a:rPr>
              <a:t>1 pc in library is </a:t>
            </a:r>
            <a:r>
              <a:rPr lang="en-US" sz="2200" dirty="0">
                <a:solidFill>
                  <a:srgbClr val="C00000"/>
                </a:solidFill>
              </a:rPr>
              <a:t>exclusively dedicated </a:t>
            </a:r>
            <a:r>
              <a:rPr lang="en-US" sz="2200" dirty="0" smtClean="0">
                <a:solidFill>
                  <a:srgbClr val="C00000"/>
                </a:solidFill>
              </a:rPr>
              <a:t>to </a:t>
            </a:r>
            <a:r>
              <a:rPr lang="en-US" sz="2200" dirty="0">
                <a:solidFill>
                  <a:srgbClr val="C00000"/>
                </a:solidFill>
              </a:rPr>
              <a:t>OPAC search to facilitate the users. </a:t>
            </a:r>
            <a:br>
              <a:rPr lang="en-US" sz="2200" dirty="0"/>
            </a:br>
            <a:endParaRPr lang="en-US" sz="22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5800" y="2590800"/>
            <a:ext cx="7848600" cy="3733800"/>
          </a:xfrm>
          <a:prstGeom prst="rect">
            <a:avLst/>
          </a:prstGeom>
          <a:ln w="88900" cap="sq" cmpd="thickThin">
            <a:solidFill>
              <a:srgbClr val="000000"/>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381000"/>
            <a:ext cx="7391400" cy="5724644"/>
          </a:xfrm>
          <a:prstGeom prst="rect">
            <a:avLst/>
          </a:prstGeom>
        </p:spPr>
        <p:txBody>
          <a:bodyPr wrap="square">
            <a:spAutoFit/>
          </a:bodyPr>
          <a:lstStyle/>
          <a:p>
            <a:r>
              <a:rPr lang="en-US" sz="6600" b="1" u="sng" dirty="0">
                <a:latin typeface="Algerian" panose="04020705040A02060702" pitchFamily="82" charset="0"/>
              </a:rPr>
              <a:t>DIGITAL LIBRARY</a:t>
            </a:r>
            <a:br>
              <a:rPr lang="en-US" sz="3600" b="1" dirty="0">
                <a:latin typeface="Algerian" panose="04020705040A02060702" pitchFamily="82" charset="0"/>
              </a:rPr>
            </a:br>
            <a:endParaRPr lang="en-US" sz="3600" b="1" dirty="0" smtClean="0">
              <a:latin typeface="Algerian" panose="04020705040A02060702" pitchFamily="82" charset="0"/>
            </a:endParaRPr>
          </a:p>
          <a:p>
            <a:endParaRPr lang="en-US" b="1" dirty="0" smtClean="0">
              <a:solidFill>
                <a:srgbClr val="7030A0"/>
              </a:solidFill>
            </a:endParaRPr>
          </a:p>
          <a:p>
            <a:endParaRPr lang="en-US" b="1" dirty="0">
              <a:solidFill>
                <a:srgbClr val="7030A0"/>
              </a:solidFill>
            </a:endParaRPr>
          </a:p>
          <a:p>
            <a:endParaRPr lang="en-US" b="1" dirty="0" smtClean="0">
              <a:solidFill>
                <a:srgbClr val="7030A0"/>
              </a:solidFill>
            </a:endParaRPr>
          </a:p>
          <a:p>
            <a:endParaRPr lang="en-US" b="1" dirty="0">
              <a:solidFill>
                <a:srgbClr val="7030A0"/>
              </a:solidFill>
            </a:endParaRPr>
          </a:p>
          <a:p>
            <a:endParaRPr lang="en-US" b="1" dirty="0" smtClean="0">
              <a:solidFill>
                <a:srgbClr val="7030A0"/>
              </a:solidFill>
            </a:endParaRPr>
          </a:p>
          <a:p>
            <a:endParaRPr lang="en-US" b="1" dirty="0">
              <a:solidFill>
                <a:srgbClr val="7030A0"/>
              </a:solidFill>
            </a:endParaRPr>
          </a:p>
          <a:p>
            <a:endParaRPr lang="en-US" b="1" dirty="0" smtClean="0">
              <a:solidFill>
                <a:srgbClr val="7030A0"/>
              </a:solidFill>
            </a:endParaRPr>
          </a:p>
          <a:p>
            <a:endParaRPr lang="en-US" b="1" dirty="0">
              <a:solidFill>
                <a:srgbClr val="7030A0"/>
              </a:solidFill>
            </a:endParaRPr>
          </a:p>
          <a:p>
            <a:r>
              <a:rPr lang="en-US" sz="2400" b="1" dirty="0" smtClean="0">
                <a:solidFill>
                  <a:srgbClr val="7030A0"/>
                </a:solidFill>
              </a:rPr>
              <a:t>THE </a:t>
            </a:r>
            <a:r>
              <a:rPr lang="en-US" sz="2400" b="1" dirty="0">
                <a:solidFill>
                  <a:srgbClr val="7030A0"/>
                </a:solidFill>
              </a:rPr>
              <a:t>LIBRARY INTENDS TO HAVE A WELL-DEVELOPED COMPUTER AND NETWORK INFRASTRUCTURE IN THE FORM OF A DIGITAL LIBRARY WITH A PROVISION OF </a:t>
            </a:r>
            <a:r>
              <a:rPr lang="en-US" sz="2400" b="1" dirty="0" smtClean="0">
                <a:solidFill>
                  <a:srgbClr val="7030A0"/>
                </a:solidFill>
              </a:rPr>
              <a:t>10 </a:t>
            </a:r>
            <a:r>
              <a:rPr lang="en-US" sz="2400" b="1" dirty="0">
                <a:solidFill>
                  <a:srgbClr val="7030A0"/>
                </a:solidFill>
              </a:rPr>
              <a:t>COMPUTERS </a:t>
            </a:r>
            <a:r>
              <a:rPr lang="en-US" sz="2400" b="1" dirty="0" smtClean="0">
                <a:solidFill>
                  <a:srgbClr val="7030A0"/>
                </a:solidFill>
              </a:rPr>
              <a:t>TO </a:t>
            </a:r>
            <a:r>
              <a:rPr lang="en-US" sz="2400" b="1" dirty="0">
                <a:solidFill>
                  <a:srgbClr val="7030A0"/>
                </a:solidFill>
              </a:rPr>
              <a:t>FACILITATE THE USE OF ALL THE WEB-BASED RESOURCES AND </a:t>
            </a:r>
            <a:r>
              <a:rPr lang="en-US" sz="2400" b="1" dirty="0" smtClean="0">
                <a:solidFill>
                  <a:srgbClr val="7030A0"/>
                </a:solidFill>
              </a:rPr>
              <a:t>E SERVICES SUBSCRIBED.</a:t>
            </a:r>
            <a:endParaRPr lang="en-US" sz="4400" dirty="0"/>
          </a:p>
        </p:txBody>
      </p:sp>
      <p:pic>
        <p:nvPicPr>
          <p:cNvPr id="5" name="Picture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09600" y="1524000"/>
            <a:ext cx="7848600" cy="2590800"/>
          </a:xfrm>
          <a:prstGeom prst="rect">
            <a:avLst/>
          </a:prstGeom>
          <a:ln w="38100" cap="sq">
            <a:solidFill>
              <a:srgbClr val="7030A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533400"/>
            <a:ext cx="7391400" cy="1169551"/>
          </a:xfrm>
          <a:prstGeom prst="rect">
            <a:avLst/>
          </a:prstGeom>
        </p:spPr>
        <p:txBody>
          <a:bodyPr wrap="square">
            <a:spAutoFit/>
          </a:bodyPr>
          <a:lstStyle/>
          <a:p>
            <a:pPr algn="ctr"/>
            <a:r>
              <a:rPr lang="en-US" sz="6000" b="1" u="sng" dirty="0">
                <a:latin typeface="Algerian" panose="04020705040A02060702" pitchFamily="82" charset="0"/>
              </a:rPr>
              <a:t>WI-FI </a:t>
            </a:r>
            <a:r>
              <a:rPr lang="en-US" sz="6000" dirty="0">
                <a:latin typeface="Algerian" panose="04020705040A02060702" pitchFamily="82" charset="0"/>
              </a:rPr>
              <a:t> FACILITY</a:t>
            </a:r>
            <a:br>
              <a:rPr lang="en-US" dirty="0"/>
            </a:br>
            <a:endParaRPr lang="en-US" sz="1000" dirty="0"/>
          </a:p>
        </p:txBody>
      </p:sp>
      <p:pic>
        <p:nvPicPr>
          <p:cNvPr id="3" name="Picture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85800" y="1523999"/>
            <a:ext cx="8001000" cy="3286035"/>
          </a:xfrm>
          <a:prstGeom prst="rect">
            <a:avLst/>
          </a:prstGeom>
          <a:ln w="88900" cap="sq" cmpd="thickThin">
            <a:solidFill>
              <a:srgbClr val="92D050"/>
            </a:solidFill>
            <a:prstDash val="solid"/>
            <a:miter lim="800000"/>
            <a:headEnd/>
            <a:tailEnd/>
          </a:ln>
          <a:effectLst>
            <a:innerShdw blurRad="76200">
              <a:srgbClr val="000000"/>
            </a:innerShdw>
          </a:effectLst>
        </p:spPr>
      </p:pic>
      <p:sp>
        <p:nvSpPr>
          <p:cNvPr id="4" name="Rectangle 3"/>
          <p:cNvSpPr/>
          <p:nvPr/>
        </p:nvSpPr>
        <p:spPr>
          <a:xfrm>
            <a:off x="685800" y="4810035"/>
            <a:ext cx="7696200" cy="1384995"/>
          </a:xfrm>
          <a:prstGeom prst="rect">
            <a:avLst/>
          </a:prstGeom>
        </p:spPr>
        <p:txBody>
          <a:bodyPr wrap="square">
            <a:spAutoFit/>
          </a:bodyPr>
          <a:lstStyle/>
          <a:p>
            <a:r>
              <a:rPr lang="en-US" sz="2800" dirty="0">
                <a:solidFill>
                  <a:srgbClr val="008000"/>
                </a:solidFill>
              </a:rPr>
              <a:t>STUDENTS &amp; FACULTY CAN ACCESS THE INTERNET WITHIN LIBRARY PREMISES ON THEIR LAPTOPS AND MOBILES, AS THE LIBRARIES ARE WI-FI ENABLED</a:t>
            </a:r>
            <a:r>
              <a:rPr lang="en-US" sz="1100" dirty="0"/>
              <a:t>. </a:t>
            </a:r>
            <a:endParaRPr lang="en-US" sz="2800" dirty="0"/>
          </a:p>
        </p:txBody>
      </p:sp>
    </p:spTree>
  </p:cSld>
  <p:clrMapOvr>
    <a:masterClrMapping/>
  </p:clrMapOvr>
  <p:transition advTm="1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438400"/>
          </a:xfrm>
        </p:spPr>
        <p:txBody>
          <a:bodyPr>
            <a:normAutofit fontScale="90000"/>
          </a:bodyPr>
          <a:lstStyle/>
          <a:p>
            <a:br>
              <a:rPr lang="en-US" sz="6000" b="1" u="sng" dirty="0" smtClean="0">
                <a:latin typeface="Algerian" panose="04020705040A02060702" pitchFamily="82" charset="0"/>
              </a:rPr>
            </a:br>
            <a:r>
              <a:rPr lang="en-US" sz="6000" b="1" u="sng" dirty="0" smtClean="0">
                <a:latin typeface="Algerian" panose="04020705040A02060702" pitchFamily="82" charset="0"/>
              </a:rPr>
              <a:t>READING </a:t>
            </a:r>
            <a:r>
              <a:rPr lang="en-US" sz="6000" b="1" u="sng" dirty="0">
                <a:latin typeface="Algerian" panose="04020705040A02060702" pitchFamily="82" charset="0"/>
              </a:rPr>
              <a:t>HALL </a:t>
            </a:r>
            <a:r>
              <a:rPr lang="en-US" sz="6000" b="1" u="sng" dirty="0" smtClean="0">
                <a:latin typeface="Algerian" panose="04020705040A02060702" pitchFamily="82" charset="0"/>
              </a:rPr>
              <a:t>FACILITY</a:t>
            </a:r>
            <a:r>
              <a:rPr lang="en-US" sz="1800" dirty="0"/>
              <a:t>  </a:t>
            </a:r>
            <a:br>
              <a:rPr lang="en-US" sz="1800" dirty="0" smtClean="0"/>
            </a:br>
            <a:r>
              <a:rPr lang="en-US" sz="3100" dirty="0" smtClean="0">
                <a:solidFill>
                  <a:schemeClr val="accent6">
                    <a:lumMod val="50000"/>
                  </a:schemeClr>
                </a:solidFill>
              </a:rPr>
              <a:t>The library provide </a:t>
            </a:r>
            <a:r>
              <a:rPr lang="en-US" sz="3100" dirty="0">
                <a:solidFill>
                  <a:schemeClr val="accent6">
                    <a:lumMod val="50000"/>
                  </a:schemeClr>
                </a:solidFill>
              </a:rPr>
              <a:t>its users </a:t>
            </a:r>
            <a:r>
              <a:rPr lang="en-US" sz="3100" dirty="0" smtClean="0">
                <a:solidFill>
                  <a:schemeClr val="accent6">
                    <a:lumMod val="50000"/>
                  </a:schemeClr>
                </a:solidFill>
              </a:rPr>
              <a:t>with a </a:t>
            </a:r>
            <a:r>
              <a:rPr lang="en-US" sz="3100" dirty="0">
                <a:solidFill>
                  <a:schemeClr val="accent6">
                    <a:lumMod val="50000"/>
                  </a:schemeClr>
                </a:solidFill>
              </a:rPr>
              <a:t>conducive atmosphere with ample seating </a:t>
            </a:r>
            <a:r>
              <a:rPr lang="en-US" sz="3100" dirty="0" smtClean="0">
                <a:solidFill>
                  <a:schemeClr val="accent6">
                    <a:lumMod val="50000"/>
                  </a:schemeClr>
                </a:solidFill>
              </a:rPr>
              <a:t>capacity.</a:t>
            </a:r>
            <a:br>
              <a:rPr lang="en-US" sz="3100" dirty="0">
                <a:solidFill>
                  <a:schemeClr val="accent6">
                    <a:lumMod val="50000"/>
                  </a:schemeClr>
                </a:solidFill>
              </a:rPr>
            </a:br>
            <a:endParaRPr lang="en-US" sz="3100" dirty="0">
              <a:solidFill>
                <a:schemeClr val="accent6">
                  <a:lumMod val="50000"/>
                </a:schemeClr>
              </a:solidFill>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457200" y="2590800"/>
            <a:ext cx="8001000" cy="3810000"/>
          </a:xfrm>
          <a:prstGeom prst="rect">
            <a:avLst/>
          </a:prstGeom>
          <a:ln w="228600" cap="sq" cmpd="thickThin">
            <a:solidFill>
              <a:schemeClr val="accent6">
                <a:lumMod val="50000"/>
              </a:schemeClr>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sz="5400" u="sng" dirty="0">
                <a:effectLst>
                  <a:outerShdw blurRad="38100" dist="19050" dir="2700000" algn="tl">
                    <a:schemeClr val="dk1">
                      <a:alpha val="40000"/>
                    </a:schemeClr>
                  </a:outerShdw>
                </a:effectLst>
                <a:latin typeface="Algerian" panose="04020705040A02060702" pitchFamily="82" charset="0"/>
              </a:rPr>
              <a:t>24hr. Surveillance</a:t>
            </a:r>
            <a:endParaRPr lang="en-US" sz="5400" dirty="0">
              <a:latin typeface="Algerian" panose="04020705040A02060702" pitchFamily="82" charset="0"/>
            </a:endParaRPr>
          </a:p>
        </p:txBody>
      </p:sp>
      <p:sp>
        <p:nvSpPr>
          <p:cNvPr id="5" name="Rectangle 4"/>
          <p:cNvSpPr/>
          <p:nvPr/>
        </p:nvSpPr>
        <p:spPr>
          <a:xfrm rot="10800000" flipV="1">
            <a:off x="1066800" y="5955323"/>
            <a:ext cx="7010400" cy="461665"/>
          </a:xfrm>
          <a:prstGeom prst="rect">
            <a:avLst/>
          </a:prstGeom>
        </p:spPr>
        <p:txBody>
          <a:bodyPr wrap="square">
            <a:spAutoFit/>
          </a:bodyPr>
          <a:lstStyle/>
          <a:p>
            <a:pPr algn="ctr"/>
            <a:r>
              <a:rPr lang="en-US" sz="2400" u="sng" dirty="0" smtClean="0">
                <a:effectLst>
                  <a:outerShdw blurRad="38100" dist="19050" dir="2700000" algn="tl">
                    <a:schemeClr val="dk1">
                      <a:alpha val="40000"/>
                    </a:schemeClr>
                  </a:outerShdw>
                </a:effectLst>
                <a:latin typeface="Algerian" panose="04020705040A02060702" pitchFamily="82" charset="0"/>
              </a:rPr>
              <a:t>2 </a:t>
            </a:r>
            <a:r>
              <a:rPr lang="en-US" sz="2400" u="sng" dirty="0">
                <a:effectLst>
                  <a:outerShdw blurRad="38100" dist="19050" dir="2700000" algn="tl">
                    <a:schemeClr val="dk1">
                      <a:alpha val="40000"/>
                    </a:schemeClr>
                  </a:outerShdw>
                </a:effectLst>
                <a:latin typeface="Algerian" panose="04020705040A02060702" pitchFamily="82" charset="0"/>
              </a:rPr>
              <a:t>CCTVs are installed in </a:t>
            </a:r>
            <a:r>
              <a:rPr lang="en-US" sz="2400" u="sng" dirty="0" smtClean="0">
                <a:effectLst>
                  <a:outerShdw blurRad="38100" dist="19050" dir="2700000" algn="tl">
                    <a:schemeClr val="dk1">
                      <a:alpha val="40000"/>
                    </a:schemeClr>
                  </a:outerShdw>
                </a:effectLst>
                <a:latin typeface="Algerian" panose="04020705040A02060702" pitchFamily="82" charset="0"/>
              </a:rPr>
              <a:t>CCP Library</a:t>
            </a:r>
            <a:endParaRPr lang="en-US" sz="2400" dirty="0">
              <a:latin typeface="Algerian" panose="04020705040A02060702" pitchFamily="82" charset="0"/>
            </a:endParaRPr>
          </a:p>
        </p:txBody>
      </p:sp>
      <p:pic>
        <p:nvPicPr>
          <p:cNvPr id="6" name="Content Placeholder 5"/>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463062" y="1606061"/>
            <a:ext cx="8223738" cy="4191000"/>
          </a:xfrm>
          <a:prstGeom prst="rect">
            <a:avLst/>
          </a:prstGeom>
          <a:ln w="38100" cap="sq">
            <a:solidFill>
              <a:srgbClr val="7030A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u="sng" dirty="0" smtClean="0"/>
              <a:t>FIRE SAFETY EQUIPMENT</a:t>
            </a:r>
            <a:endParaRPr lang="en-US" sz="5400" b="1" u="sng" dirty="0"/>
          </a:p>
        </p:txBody>
      </p:sp>
      <p:pic>
        <p:nvPicPr>
          <p:cNvPr id="6" name="Content Placeholder 5"/>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762000" y="1600200"/>
            <a:ext cx="7467600" cy="5029200"/>
          </a:xfrm>
          <a:prstGeom prst="ellipse">
            <a:avLst/>
          </a:prstGeom>
          <a:ln w="63500" cap="rnd">
            <a:solidFill>
              <a:srgbClr val="FF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advTm="1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859155"/>
            <a:ext cx="8382000" cy="5550535"/>
          </a:xfrm>
          <a:prstGeom prst="rect">
            <a:avLst/>
          </a:prstGeom>
        </p:spPr>
        <p:txBody>
          <a:bodyPr wrap="square">
            <a:noAutofit/>
          </a:bodyPr>
          <a:lstStyle/>
          <a:p>
            <a:pPr algn="ctr"/>
            <a:r>
              <a:rPr lang="en-IN" sz="7200" b="1" u="sng" dirty="0">
                <a:solidFill>
                  <a:srgbClr val="7030A0"/>
                </a:solidFill>
                <a:latin typeface="Britannic Bold" panose="020B0903060703020204" pitchFamily="34" charset="0"/>
                <a:cs typeface="Britannic Bold" panose="020B0903060703020204" pitchFamily="34" charset="0"/>
              </a:rPr>
              <a:t>MISSION</a:t>
            </a:r>
            <a:endParaRPr lang="en-IN" sz="7200" b="1" u="sng" dirty="0">
              <a:solidFill>
                <a:srgbClr val="7030A0"/>
              </a:solidFill>
              <a:latin typeface="Britannic Bold" panose="020B0903060703020204" pitchFamily="34" charset="0"/>
              <a:cs typeface="Britannic Bold" panose="020B0903060703020204" pitchFamily="34" charset="0"/>
            </a:endParaRPr>
          </a:p>
          <a:p>
            <a:pPr algn="just"/>
            <a:r>
              <a:rPr lang="en-IN" sz="2800" dirty="0" smtClean="0">
                <a:solidFill>
                  <a:srgbClr val="7030A0"/>
                </a:solidFill>
                <a:latin typeface="Cambria" panose="02040503050406030204" charset="0"/>
                <a:cs typeface="Cambria" panose="02040503050406030204" charset="0"/>
              </a:rPr>
              <a:t>The </a:t>
            </a:r>
            <a:r>
              <a:rPr lang="en-IN" sz="2800" dirty="0">
                <a:solidFill>
                  <a:srgbClr val="7030A0"/>
                </a:solidFill>
                <a:latin typeface="Cambria" panose="02040503050406030204" charset="0"/>
                <a:cs typeface="Cambria" panose="02040503050406030204" charset="0"/>
              </a:rPr>
              <a:t>College </a:t>
            </a:r>
            <a:r>
              <a:rPr lang="en-IN" sz="2800" dirty="0" smtClean="0">
                <a:solidFill>
                  <a:srgbClr val="7030A0"/>
                </a:solidFill>
                <a:latin typeface="Cambria" panose="02040503050406030204" charset="0"/>
                <a:cs typeface="Cambria" panose="02040503050406030204" charset="0"/>
              </a:rPr>
              <a:t>Libraries are </a:t>
            </a:r>
            <a:r>
              <a:rPr lang="en-IN" sz="2800" dirty="0">
                <a:solidFill>
                  <a:srgbClr val="7030A0"/>
                </a:solidFill>
                <a:latin typeface="Cambria" panose="02040503050406030204" charset="0"/>
                <a:cs typeface="Cambria" panose="02040503050406030204" charset="0"/>
              </a:rPr>
              <a:t>to sustain a physically and virtually appealing environment that promotes learning, teaching and research. It fosters lifelong intellectual growth and </a:t>
            </a:r>
            <a:r>
              <a:rPr lang="en-IN" sz="2800" dirty="0" smtClean="0">
                <a:solidFill>
                  <a:srgbClr val="7030A0"/>
                </a:solidFill>
                <a:latin typeface="Cambria" panose="02040503050406030204" charset="0"/>
                <a:cs typeface="Cambria" panose="02040503050406030204" charset="0"/>
              </a:rPr>
              <a:t>self-fulfilment </a:t>
            </a:r>
            <a:r>
              <a:rPr lang="en-IN" sz="2800" dirty="0">
                <a:solidFill>
                  <a:srgbClr val="7030A0"/>
                </a:solidFill>
                <a:latin typeface="Cambria" panose="02040503050406030204" charset="0"/>
                <a:cs typeface="Cambria" panose="02040503050406030204" charset="0"/>
              </a:rPr>
              <a:t>by providing all users with versatile accessibility </a:t>
            </a:r>
            <a:r>
              <a:rPr lang="en-IN" sz="2800" dirty="0" smtClean="0">
                <a:solidFill>
                  <a:srgbClr val="7030A0"/>
                </a:solidFill>
                <a:latin typeface="Cambria" panose="02040503050406030204" charset="0"/>
                <a:cs typeface="Cambria" panose="02040503050406030204" charset="0"/>
              </a:rPr>
              <a:t>of the </a:t>
            </a:r>
            <a:r>
              <a:rPr lang="en-IN" sz="2800" dirty="0">
                <a:solidFill>
                  <a:srgbClr val="7030A0"/>
                </a:solidFill>
                <a:latin typeface="Cambria" panose="02040503050406030204" charset="0"/>
                <a:cs typeface="Cambria" panose="02040503050406030204" charset="0"/>
              </a:rPr>
              <a:t>needed information resources. It also stimulates to promote individual sharing of ideas and love of reading and social enlightenment, enrichment throughout the knowledge society. It also supports in excellence and innovation in education and research.</a:t>
            </a:r>
            <a:endParaRPr lang="en-IN" sz="2800" dirty="0">
              <a:solidFill>
                <a:srgbClr val="7030A0"/>
              </a:solidFill>
              <a:latin typeface="Cambria" panose="02040503050406030204" charset="0"/>
              <a:cs typeface="Cambria" panose="02040503050406030204" charset="0"/>
            </a:endParaRPr>
          </a:p>
        </p:txBody>
      </p:sp>
    </p:spTree>
  </p:cSld>
  <p:clrMapOvr>
    <a:masterClrMapping/>
  </p:clrMapOvr>
  <p:transition advTm="1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INDUCTION PROGRAMME FOR FRESHERS (SESSION  2025-26)</a:t>
            </a:r>
            <a:endParaRPr lang="en-US" dirty="0"/>
          </a:p>
        </p:txBody>
      </p:sp>
      <p:sp>
        <p:nvSpPr>
          <p:cNvPr id="3" name="Content Placeholder 2"/>
          <p:cNvSpPr>
            <a:spLocks noGrp="1"/>
          </p:cNvSpPr>
          <p:nvPr>
            <p:ph idx="1"/>
          </p:nvPr>
        </p:nvSpPr>
        <p:spPr/>
        <p:txBody>
          <a:bodyPr/>
          <a:lstStyle/>
          <a:p>
            <a:endParaRPr lang="en-US"/>
          </a:p>
        </p:txBody>
      </p:sp>
      <p:pic>
        <p:nvPicPr>
          <p:cNvPr id="6" name="Picture 5"/>
          <p:cNvPicPr/>
          <p:nvPr/>
        </p:nvPicPr>
        <p:blipFill>
          <a:blip r:embed="rId1">
            <a:extLst>
              <a:ext uri="{28A0092B-C50C-407E-A947-70E740481C1C}">
                <a14:useLocalDpi xmlns:a14="http://schemas.microsoft.com/office/drawing/2010/main" val="0"/>
              </a:ext>
            </a:extLst>
          </a:blip>
          <a:srcRect/>
          <a:stretch>
            <a:fillRect/>
          </a:stretch>
        </p:blipFill>
        <p:spPr bwMode="auto">
          <a:xfrm>
            <a:off x="457200" y="1600201"/>
            <a:ext cx="8229600" cy="4525962"/>
          </a:xfrm>
          <a:prstGeom prst="rect">
            <a:avLst/>
          </a:prstGeom>
          <a:ln w="76200" cap="sq">
            <a:solidFill>
              <a:srgbClr val="7030A0"/>
            </a:solidFill>
            <a:prstDash val="lgDashDot"/>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pic>
        <p:nvPicPr>
          <p:cNvPr id="4" name="Content Placeholder 3" descr="C:\Users\admin\AppData\Local\Temp\b453dff3-9f6c-460d-b8ed-4ae84a6c80d7_WhatsApp Unknown 2026-04-16 at 15.32.30.zip.0d7\WhatsApp Image 2026-01-30 at 12.41.15.jpeg"/>
          <p:cNvPicPr>
            <a:picLocks noGrp="1"/>
          </p:cNvPicPr>
          <p:nvPr>
            <p:ph idx="1"/>
          </p:nvPr>
        </p:nvPicPr>
        <p:blipFill>
          <a:blip r:embed="rId1" cstate="print">
            <a:extLst>
              <a:ext uri="{28A0092B-C50C-407E-A947-70E740481C1C}">
                <a14:useLocalDpi xmlns:a14="http://schemas.microsoft.com/office/drawing/2010/main" val="0"/>
              </a:ext>
            </a:extLst>
          </a:blip>
          <a:srcRect/>
          <a:stretch>
            <a:fillRect/>
          </a:stretch>
        </p:blipFill>
        <p:spPr>
          <a:xfrm>
            <a:off x="462148" y="1143000"/>
            <a:ext cx="4109852" cy="243978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5" name="Picture 4" descr="C:\Users\admin\AppData\Local\Temp\34c5e09e-d09c-4d08-9c04-97152bf0db59_WhatsApp Unknown 2026-04-16 at 15.32.30.zip.b59\WhatsApp Image 2026-02-17 at 14.51.09.jpeg"/>
          <p:cNvPicPr/>
          <p:nvPr/>
        </p:nvPicPr>
        <p:blipFill>
          <a:blip r:embed="rId2" cstate="print">
            <a:extLst>
              <a:ext uri="{28A0092B-C50C-407E-A947-70E740481C1C}">
                <a14:useLocalDpi xmlns:a14="http://schemas.microsoft.com/office/drawing/2010/main" val="0"/>
              </a:ext>
            </a:extLst>
          </a:blip>
          <a:srcRect/>
          <a:stretch>
            <a:fillRect/>
          </a:stretch>
        </p:blipFill>
        <p:spPr>
          <a:xfrm>
            <a:off x="457200" y="3886200"/>
            <a:ext cx="4114800" cy="24384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6" name="Picture 5" descr="C:\Users\admin\Downloads\WhatsApp Image 2026-04-16 at 15.16.52.jpeg"/>
          <p:cNvPicPr/>
          <p:nvPr/>
        </p:nvPicPr>
        <p:blipFill>
          <a:blip r:embed="rId3" cstate="print">
            <a:extLst>
              <a:ext uri="{28A0092B-C50C-407E-A947-70E740481C1C}">
                <a14:useLocalDpi xmlns:a14="http://schemas.microsoft.com/office/drawing/2010/main" val="0"/>
              </a:ext>
            </a:extLst>
          </a:blip>
          <a:srcRect/>
          <a:stretch>
            <a:fillRect/>
          </a:stretch>
        </p:blipFill>
        <p:spPr>
          <a:xfrm>
            <a:off x="4800599" y="2667000"/>
            <a:ext cx="3810000" cy="295275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7" name="Round Diagonal Corner Rectangle 6"/>
          <p:cNvSpPr/>
          <p:nvPr/>
        </p:nvSpPr>
        <p:spPr>
          <a:xfrm>
            <a:off x="1476375" y="3138487"/>
            <a:ext cx="2076450" cy="485775"/>
          </a:xfrm>
          <a:prstGeom prst="round2DiagRect">
            <a:avLst/>
          </a:prstGeom>
          <a:solidFill>
            <a:sysClr val="window" lastClr="FFFFFF"/>
          </a:solidFill>
          <a:ln w="12700" cap="flat" cmpd="sng" algn="ctr">
            <a:solidFill>
              <a:srgbClr val="0989B1"/>
            </a:solidFill>
            <a:prstDash val="solid"/>
            <a:miter lim="800000"/>
          </a:ln>
          <a:effectLst/>
        </p:spPr>
        <p:txBody>
          <a:bodyPr rot="0" spcFirstLastPara="0" vert="horz" wrap="square" lIns="91440" tIns="45720" rIns="91440" bIns="45720" numCol="1" spcCol="0" rtlCol="0" fromWordArt="0" anchor="ctr" anchorCtr="0" forceAA="0" compatLnSpc="1">
            <a:noAutofit/>
          </a:bodyPr>
          <a:lstStyle/>
          <a:p>
            <a:pPr marL="0" marR="0" algn="ctr">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Breaking the Ice – 1</a:t>
            </a:r>
            <a:r>
              <a:rPr lang="en-US" sz="1100" b="1" baseline="30000">
                <a:effectLst/>
                <a:latin typeface="Calibri" panose="020F0502020204030204" pitchFamily="34" charset="0"/>
                <a:ea typeface="Calibri" panose="020F0502020204030204" pitchFamily="34" charset="0"/>
                <a:cs typeface="Times New Roman" panose="02020603050405020304" pitchFamily="18" charset="0"/>
              </a:rPr>
              <a:t>ST</a:t>
            </a:r>
            <a:r>
              <a:rPr lang="en-US" sz="1100" b="1">
                <a:effectLst/>
                <a:latin typeface="Calibri" panose="020F0502020204030204" pitchFamily="34" charset="0"/>
                <a:ea typeface="Calibri" panose="020F0502020204030204" pitchFamily="34" charset="0"/>
                <a:cs typeface="Times New Roman" panose="02020603050405020304" pitchFamily="18" charset="0"/>
              </a:rPr>
              <a:t> Meeting 30</a:t>
            </a:r>
            <a:r>
              <a:rPr lang="en-US" sz="1100" b="1" baseline="30000">
                <a:effectLst/>
                <a:latin typeface="Calibri" panose="020F0502020204030204" pitchFamily="34" charset="0"/>
                <a:ea typeface="Calibri" panose="020F0502020204030204" pitchFamily="34" charset="0"/>
                <a:cs typeface="Times New Roman" panose="02020603050405020304" pitchFamily="18" charset="0"/>
              </a:rPr>
              <a:t>th</a:t>
            </a:r>
            <a:r>
              <a:rPr lang="en-US" sz="1100" b="1">
                <a:effectLst/>
                <a:latin typeface="Calibri" panose="020F0502020204030204" pitchFamily="34" charset="0"/>
                <a:ea typeface="Calibri" panose="020F0502020204030204" pitchFamily="34" charset="0"/>
                <a:cs typeface="Times New Roman" panose="02020603050405020304" pitchFamily="18" charset="0"/>
              </a:rPr>
              <a:t> January 2026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ound Diagonal Corner Rectangle 7"/>
          <p:cNvSpPr/>
          <p:nvPr/>
        </p:nvSpPr>
        <p:spPr>
          <a:xfrm>
            <a:off x="1347787" y="5881688"/>
            <a:ext cx="2333625" cy="704850"/>
          </a:xfrm>
          <a:prstGeom prst="round2DiagRect">
            <a:avLst/>
          </a:prstGeom>
          <a:solidFill>
            <a:sysClr val="window" lastClr="FFFFFF"/>
          </a:solidFill>
          <a:ln w="12700" cap="flat" cmpd="sng" algn="ctr">
            <a:solidFill>
              <a:srgbClr val="0989B1"/>
            </a:solidFill>
            <a:prstDash val="solid"/>
            <a:miter lim="800000"/>
          </a:ln>
          <a:effectLst/>
        </p:spPr>
        <p:txBody>
          <a:bodyPr rot="0" spcFirstLastPara="0" vert="horz" wrap="square" lIns="91440" tIns="45720" rIns="91440" bIns="45720" numCol="1" spcCol="0" rtlCol="0" fromWordArt="0" anchor="ctr" anchorCtr="0" forceAA="0" compatLnSpc="1">
            <a:noAutofit/>
          </a:bodyPr>
          <a:lstStyle/>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Book Review Session – 2</a:t>
            </a:r>
            <a:r>
              <a:rPr lang="en-US" sz="1100" b="1" baseline="30000">
                <a:effectLst/>
                <a:latin typeface="Calibri" panose="020F0502020204030204" pitchFamily="34" charset="0"/>
                <a:ea typeface="Calibri" panose="020F0502020204030204" pitchFamily="34" charset="0"/>
                <a:cs typeface="Times New Roman" panose="02020603050405020304" pitchFamily="18" charset="0"/>
              </a:rPr>
              <a:t>nd</a:t>
            </a:r>
            <a:r>
              <a:rPr lang="en-US" sz="1100" b="1">
                <a:effectLst/>
                <a:latin typeface="Calibri" panose="020F0502020204030204" pitchFamily="34" charset="0"/>
                <a:ea typeface="Calibri" panose="020F0502020204030204" pitchFamily="34" charset="0"/>
                <a:cs typeface="Times New Roman" panose="02020603050405020304" pitchFamily="18" charset="0"/>
              </a:rPr>
              <a:t> Meeting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17</a:t>
            </a:r>
            <a:r>
              <a:rPr lang="en-US" sz="1100" b="1" baseline="30000">
                <a:effectLst/>
                <a:latin typeface="Calibri" panose="020F0502020204030204" pitchFamily="34" charset="0"/>
                <a:ea typeface="Calibri" panose="020F0502020204030204" pitchFamily="34" charset="0"/>
                <a:cs typeface="Times New Roman" panose="02020603050405020304" pitchFamily="18" charset="0"/>
              </a:rPr>
              <a:t>th</a:t>
            </a:r>
            <a:r>
              <a:rPr lang="en-US" sz="1100" b="1">
                <a:effectLst/>
                <a:latin typeface="Calibri" panose="020F0502020204030204" pitchFamily="34" charset="0"/>
                <a:ea typeface="Calibri" panose="020F0502020204030204" pitchFamily="34" charset="0"/>
                <a:cs typeface="Times New Roman" panose="02020603050405020304" pitchFamily="18" charset="0"/>
              </a:rPr>
              <a:t> February 2026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ound Diagonal Corner Rectangle 8"/>
          <p:cNvSpPr/>
          <p:nvPr/>
        </p:nvSpPr>
        <p:spPr>
          <a:xfrm>
            <a:off x="5538787" y="4505325"/>
            <a:ext cx="2333625" cy="704850"/>
          </a:xfrm>
          <a:prstGeom prst="round2DiagRect">
            <a:avLst/>
          </a:prstGeom>
          <a:solidFill>
            <a:sysClr val="window" lastClr="FFFFFF"/>
          </a:solidFill>
          <a:ln w="12700" cap="flat" cmpd="sng" algn="ctr">
            <a:solidFill>
              <a:srgbClr val="0989B1"/>
            </a:solidFill>
            <a:prstDash val="solid"/>
            <a:miter lim="800000"/>
          </a:ln>
          <a:effectLst/>
        </p:spPr>
        <p:txBody>
          <a:bodyPr rot="0" spcFirstLastPara="0" vert="horz" wrap="square" lIns="91440" tIns="45720" rIns="91440" bIns="45720" numCol="1" spcCol="0" rtlCol="0" fromWordArt="0" anchor="ctr" anchorCtr="0" forceAA="0" compatLnSpc="1">
            <a:noAutofit/>
          </a:bodyPr>
          <a:lstStyle/>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Quiz Contest – 3rd Meeting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1</a:t>
            </a:r>
            <a:r>
              <a:rPr lang="en-US" sz="1100" b="1" baseline="30000">
                <a:effectLst/>
                <a:latin typeface="Calibri" panose="020F0502020204030204" pitchFamily="34" charset="0"/>
                <a:ea typeface="Calibri" panose="020F0502020204030204" pitchFamily="34" charset="0"/>
                <a:cs typeface="Times New Roman" panose="02020603050405020304" pitchFamily="18" charset="0"/>
              </a:rPr>
              <a:t>st</a:t>
            </a:r>
            <a:r>
              <a:rPr lang="en-US" sz="1100" b="1">
                <a:effectLst/>
                <a:latin typeface="Calibri" panose="020F0502020204030204" pitchFamily="34" charset="0"/>
                <a:ea typeface="Calibri" panose="020F0502020204030204" pitchFamily="34" charset="0"/>
                <a:cs typeface="Times New Roman" panose="02020603050405020304" pitchFamily="18" charset="0"/>
              </a:rPr>
              <a:t> April 2026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a:xfrm>
            <a:off x="4845133" y="72241"/>
            <a:ext cx="3809999" cy="2366159"/>
          </a:xfrm>
          <a:prstGeom prst="rect">
            <a:avLst/>
          </a:prstGeom>
          <a:noFill/>
          <a:ln>
            <a:noFill/>
          </a:ln>
        </p:spPr>
      </p:pic>
    </p:spTree>
  </p:cSld>
  <p:clrMapOvr>
    <a:masterClrMapping/>
  </p:clrMapOvr>
  <p:transition advTm="1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LIBSYS WORKSHOP</a:t>
            </a:r>
            <a:endParaRPr lang="en-US" b="1" dirty="0">
              <a:solidFill>
                <a:srgbClr val="FF0000"/>
              </a:solidFill>
            </a:endParaRPr>
          </a:p>
        </p:txBody>
      </p:sp>
      <p:pic>
        <p:nvPicPr>
          <p:cNvPr id="5" name="Picture 4" descr="C:\Users\admin\Downloads\WhatsApp Image 2026-04-17 at 11.08.41.jpeg"/>
          <p:cNvPicPr/>
          <p:nvPr/>
        </p:nvPicPr>
        <p:blipFill>
          <a:blip r:embed="rId1">
            <a:extLst>
              <a:ext uri="{28A0092B-C50C-407E-A947-70E740481C1C}">
                <a14:useLocalDpi xmlns:a14="http://schemas.microsoft.com/office/drawing/2010/main" val="0"/>
              </a:ext>
            </a:extLst>
          </a:blip>
          <a:srcRect/>
          <a:stretch>
            <a:fillRect/>
          </a:stretch>
        </p:blipFill>
        <p:spPr bwMode="auto">
          <a:xfrm>
            <a:off x="3075214" y="1600200"/>
            <a:ext cx="5611586" cy="25146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6" name="Picture 5" descr="C:\Users\admin\Downloads\WhatsApp Image 2026-04-17 at 11.09.07.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4297362"/>
            <a:ext cx="6781800" cy="233203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7" name="Hexagon 6"/>
          <p:cNvSpPr/>
          <p:nvPr/>
        </p:nvSpPr>
        <p:spPr>
          <a:xfrm>
            <a:off x="228600" y="1574944"/>
            <a:ext cx="2743201" cy="2333625"/>
          </a:xfrm>
          <a:prstGeom prst="hexagon">
            <a:avLst/>
          </a:prstGeom>
          <a:solidFill>
            <a:srgbClr val="4AB5C4">
              <a:lumMod val="20000"/>
              <a:lumOff val="80000"/>
            </a:srgbClr>
          </a:solidFill>
          <a:ln w="12700" cap="flat" cmpd="sng" algn="ctr">
            <a:solidFill>
              <a:srgbClr val="0989B1"/>
            </a:solidFill>
            <a:prstDash val="solid"/>
            <a:miter lim="800000"/>
          </a:ln>
          <a:effectLst/>
        </p:spPr>
        <p:txBody>
          <a:bodyPr rot="0" spcFirstLastPara="0" vert="horz" wrap="square" lIns="91440" tIns="45720" rIns="91440" bIns="45720" numCol="1" spcCol="0" rtlCol="0" fromWordArt="0" anchor="ctr" anchorCtr="0" forceAA="0" compatLnSpc="1">
            <a:noAutofit/>
          </a:bodyPr>
          <a:lstStyle/>
          <a:p>
            <a:pPr marL="0" marR="0" algn="ctr">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SHIVALIK VIEW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CHANDIGARH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18</a:t>
            </a:r>
            <a:r>
              <a:rPr lang="en-US" sz="1600" b="1"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600" b="1" dirty="0">
                <a:effectLst/>
                <a:latin typeface="Calibri" panose="020F0502020204030204" pitchFamily="34" charset="0"/>
                <a:ea typeface="Calibri" panose="020F0502020204030204" pitchFamily="34" charset="0"/>
                <a:cs typeface="Times New Roman" panose="02020603050405020304" pitchFamily="18" charset="0"/>
              </a:rPr>
              <a:t> FEB 2026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advTm="100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accent2">
                    <a:lumMod val="50000"/>
                  </a:schemeClr>
                </a:solidFill>
                <a:latin typeface="Algerian" panose="04020705040A02060702" pitchFamily="82" charset="0"/>
              </a:rPr>
              <a:t>DIFFERENT SECTIONS OF LIBRARY</a:t>
            </a:r>
            <a:endParaRPr lang="en-US" dirty="0">
              <a:solidFill>
                <a:schemeClr val="accent2">
                  <a:lumMod val="50000"/>
                </a:schemeClr>
              </a:solidFill>
              <a:latin typeface="Algerian" panose="04020705040A02060702" pitchFamily="82" charset="0"/>
            </a:endParaRPr>
          </a:p>
        </p:txBody>
      </p:sp>
      <p:sp>
        <p:nvSpPr>
          <p:cNvPr id="3" name="Content Placeholder 2"/>
          <p:cNvSpPr>
            <a:spLocks noGrp="1"/>
          </p:cNvSpPr>
          <p:nvPr>
            <p:ph idx="1"/>
          </p:nvPr>
        </p:nvSpPr>
        <p:spPr>
          <a:xfrm>
            <a:off x="463062" y="1295400"/>
            <a:ext cx="8229600" cy="5181600"/>
          </a:xfrm>
        </p:spPr>
        <p:txBody>
          <a:bodyPr>
            <a:normAutofit/>
          </a:bodyPr>
          <a:lstStyle/>
          <a:p>
            <a:pPr>
              <a:buFont typeface="Wingdings" panose="05000000000000000000" pitchFamily="2" charset="2"/>
              <a:buChar char="q"/>
            </a:pPr>
            <a:r>
              <a:rPr lang="en-US" sz="2000" dirty="0" smtClean="0">
                <a:solidFill>
                  <a:srgbClr val="00B050"/>
                </a:solidFill>
                <a:latin typeface="Britannic Bold" panose="020B0903060703020204" pitchFamily="34" charset="0"/>
              </a:rPr>
              <a:t>ENTRY/EXIT GATE</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PROPERTY COUNTER</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WEBOPAC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ACQUISITION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TECHNICAL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REFERENCE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CIRCULATION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PERIODICAL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BOUND VOLUMES SECTION </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DIGITAL LIBRARY SECTION </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REPROGRAPHIC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DISSERTATION /THESIS SECTION  </a:t>
            </a:r>
            <a:endParaRPr lang="en-US" sz="2000" dirty="0">
              <a:solidFill>
                <a:srgbClr val="00B050"/>
              </a:solidFill>
              <a:latin typeface="Britannic Bold" panose="020B0903060703020204" pitchFamily="34" charset="0"/>
            </a:endParaRPr>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67200" y="1295401"/>
            <a:ext cx="4114800" cy="4038600"/>
          </a:xfrm>
          <a:prstGeom prst="rect">
            <a:avLst/>
          </a:prstGeom>
        </p:spPr>
      </p:pic>
    </p:spTree>
  </p:cSld>
  <p:clrMapOvr>
    <a:masterClrMapping/>
  </p:clrMapOvr>
  <p:transition advTm="100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Britannic Bold" panose="020B0903060703020204" pitchFamily="34" charset="0"/>
              </a:rPr>
              <a:t>ACQUISITION SECTION </a:t>
            </a:r>
            <a:endParaRPr lang="en-US" sz="6000" dirty="0">
              <a:latin typeface="Britannic Bold" panose="020B0903060703020204" pitchFamily="34" charset="0"/>
            </a:endParaRPr>
          </a:p>
        </p:txBody>
      </p:sp>
      <p:sp>
        <p:nvSpPr>
          <p:cNvPr id="3" name="Content Placeholder 2"/>
          <p:cNvSpPr>
            <a:spLocks noGrp="1"/>
          </p:cNvSpPr>
          <p:nvPr>
            <p:ph idx="1"/>
          </p:nvPr>
        </p:nvSpPr>
        <p:spPr>
          <a:xfrm>
            <a:off x="457200" y="1219200"/>
            <a:ext cx="8229600" cy="5257799"/>
          </a:xfrm>
        </p:spPr>
        <p:txBody>
          <a:bodyPr/>
          <a:lstStyle/>
          <a:p>
            <a:pPr marL="0" indent="0" algn="ctr">
              <a:buNone/>
            </a:pPr>
            <a:r>
              <a:rPr lang="en-US" b="1" dirty="0" smtClean="0">
                <a:solidFill>
                  <a:schemeClr val="accent2">
                    <a:lumMod val="50000"/>
                  </a:schemeClr>
                </a:solidFill>
              </a:rPr>
              <a:t>NO.OF </a:t>
            </a:r>
            <a:r>
              <a:rPr lang="en-US" b="1" dirty="0">
                <a:solidFill>
                  <a:schemeClr val="accent2">
                    <a:lumMod val="50000"/>
                  </a:schemeClr>
                </a:solidFill>
              </a:rPr>
              <a:t>TITLES/VOLUMES </a:t>
            </a:r>
            <a:r>
              <a:rPr lang="en-US" b="1" dirty="0" smtClean="0">
                <a:solidFill>
                  <a:schemeClr val="accent2">
                    <a:lumMod val="50000"/>
                  </a:schemeClr>
                </a:solidFill>
              </a:rPr>
              <a:t>ADDED                               </a:t>
            </a:r>
            <a:r>
              <a:rPr lang="en-US" b="1" dirty="0">
                <a:solidFill>
                  <a:schemeClr val="accent2">
                    <a:lumMod val="50000"/>
                  </a:schemeClr>
                </a:solidFill>
              </a:rPr>
              <a:t>LAST 5</a:t>
            </a:r>
            <a:r>
              <a:rPr lang="en-US" b="1" dirty="0" smtClean="0">
                <a:solidFill>
                  <a:schemeClr val="accent2">
                    <a:lumMod val="50000"/>
                  </a:schemeClr>
                </a:solidFill>
              </a:rPr>
              <a:t> YEARS GROWTH</a:t>
            </a:r>
            <a:endParaRPr lang="en-US" b="1" dirty="0" smtClean="0">
              <a:solidFill>
                <a:schemeClr val="accent2">
                  <a:lumMod val="50000"/>
                </a:schemeClr>
              </a:solidFill>
            </a:endParaRPr>
          </a:p>
          <a:p>
            <a:pPr marL="0" indent="0">
              <a:buNone/>
            </a:pPr>
            <a:endParaRPr lang="en-US" b="1" dirty="0" smtClean="0"/>
          </a:p>
          <a:p>
            <a:pPr marL="0" indent="0">
              <a:buNone/>
            </a:pPr>
            <a:endParaRPr lang="en-US" dirty="0"/>
          </a:p>
        </p:txBody>
      </p:sp>
      <p:graphicFrame>
        <p:nvGraphicFramePr>
          <p:cNvPr id="4" name="Table 3"/>
          <p:cNvGraphicFramePr>
            <a:graphicFrameLocks noGrp="1"/>
          </p:cNvGraphicFramePr>
          <p:nvPr/>
        </p:nvGraphicFramePr>
        <p:xfrm>
          <a:off x="457200" y="2286000"/>
          <a:ext cx="8458200" cy="4343400"/>
        </p:xfrm>
        <a:graphic>
          <a:graphicData uri="http://schemas.openxmlformats.org/drawingml/2006/table">
            <a:tbl>
              <a:tblPr firstRow="1" bandRow="1">
                <a:tableStyleId>{5C22544A-7EE6-4342-B048-85BDC9FD1C3A}</a:tableStyleId>
              </a:tblPr>
              <a:tblGrid>
                <a:gridCol w="1488016"/>
                <a:gridCol w="2202834"/>
                <a:gridCol w="1384069"/>
                <a:gridCol w="1460962"/>
                <a:gridCol w="1922319"/>
              </a:tblGrid>
              <a:tr h="1430046">
                <a:tc>
                  <a:txBody>
                    <a:bodyPr/>
                    <a:lstStyle/>
                    <a:p>
                      <a:pPr algn="ctr" fontAlgn="ctr"/>
                      <a:r>
                        <a:rPr lang="en-US" sz="1800" b="1" i="0" u="none" strike="noStrike" dirty="0">
                          <a:solidFill>
                            <a:schemeClr val="tx1"/>
                          </a:solidFill>
                          <a:effectLst/>
                          <a:latin typeface="Times New Roman" panose="02020603050405020304" pitchFamily="18" charset="0"/>
                        </a:rPr>
                        <a:t>SESSION</a:t>
                      </a:r>
                      <a:endParaRPr lang="en-US" sz="1800" b="1" i="0" u="none" strike="noStrike" dirty="0">
                        <a:solidFill>
                          <a:schemeClr val="tx1"/>
                        </a:solidFill>
                        <a:effectLst/>
                        <a:latin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ctr"/>
                      <a:r>
                        <a:rPr lang="en-US" sz="1800" b="1" i="0" u="none" strike="noStrike" dirty="0">
                          <a:solidFill>
                            <a:schemeClr val="tx1"/>
                          </a:solidFill>
                          <a:effectLst/>
                          <a:latin typeface="Times New Roman" panose="02020603050405020304" pitchFamily="18" charset="0"/>
                        </a:rPr>
                        <a:t>ACCESSION NUMBER</a:t>
                      </a:r>
                      <a:endParaRPr lang="en-US" sz="1800" b="1" i="0" u="none" strike="noStrike" dirty="0">
                        <a:solidFill>
                          <a:schemeClr val="tx1"/>
                        </a:solidFill>
                        <a:effectLst/>
                        <a:latin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ctr"/>
                      <a:r>
                        <a:rPr lang="en-US" sz="1800" b="1" i="0" u="none" strike="noStrike" dirty="0">
                          <a:solidFill>
                            <a:schemeClr val="tx1"/>
                          </a:solidFill>
                          <a:effectLst/>
                          <a:latin typeface="Times New Roman" panose="02020603050405020304" pitchFamily="18" charset="0"/>
                        </a:rPr>
                        <a:t>TOTAL NO. OF TITLES</a:t>
                      </a:r>
                      <a:endParaRPr lang="en-US" sz="1800" b="1" i="0" u="none" strike="noStrike" dirty="0">
                        <a:solidFill>
                          <a:schemeClr val="tx1"/>
                        </a:solidFill>
                        <a:effectLst/>
                        <a:latin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ctr"/>
                      <a:r>
                        <a:rPr lang="en-US" sz="1800" b="1" i="0" u="none" strike="noStrike" dirty="0">
                          <a:solidFill>
                            <a:schemeClr val="tx1"/>
                          </a:solidFill>
                          <a:effectLst/>
                          <a:latin typeface="Times New Roman" panose="02020603050405020304" pitchFamily="18" charset="0"/>
                        </a:rPr>
                        <a:t>TOTAL NO. OF VOLUMES</a:t>
                      </a:r>
                      <a:endParaRPr lang="en-US" sz="1800" b="1" i="0" u="none" strike="noStrike" dirty="0">
                        <a:solidFill>
                          <a:schemeClr val="tx1"/>
                        </a:solidFill>
                        <a:effectLst/>
                        <a:latin typeface="Times New Roman" panose="02020603050405020304" pitchFamily="18" charset="0"/>
                      </a:endParaRPr>
                    </a:p>
                  </a:txBody>
                  <a:tcPr marL="9525" marR="9525" marT="9525" marB="0" anchor="ctr">
                    <a:solidFill>
                      <a:schemeClr val="tx2">
                        <a:lumMod val="20000"/>
                        <a:lumOff val="80000"/>
                      </a:schemeClr>
                    </a:solidFill>
                  </a:tcPr>
                </a:tc>
                <a:tc>
                  <a:txBody>
                    <a:bodyPr/>
                    <a:lstStyle/>
                    <a:p>
                      <a:pPr algn="ctr" fontAlgn="ctr"/>
                      <a:r>
                        <a:rPr lang="en-US" sz="1800" b="1" i="0" u="none" strike="noStrike" dirty="0" smtClean="0">
                          <a:solidFill>
                            <a:schemeClr val="tx1"/>
                          </a:solidFill>
                          <a:effectLst/>
                          <a:latin typeface="Times New Roman" panose="02020603050405020304" pitchFamily="18" charset="0"/>
                        </a:rPr>
                        <a:t>EXPENDITURE IN RS. </a:t>
                      </a:r>
                      <a:endParaRPr lang="en-US" sz="1800" b="1" i="0" u="none" strike="noStrike" dirty="0">
                        <a:solidFill>
                          <a:schemeClr val="tx1"/>
                        </a:solidFill>
                        <a:effectLst/>
                        <a:latin typeface="Times New Roman" panose="02020603050405020304" pitchFamily="18" charset="0"/>
                      </a:endParaRPr>
                    </a:p>
                  </a:txBody>
                  <a:tcPr marL="9525" marR="9525" marT="9525" marB="0" anchor="ctr">
                    <a:solidFill>
                      <a:schemeClr val="tx2">
                        <a:lumMod val="20000"/>
                        <a:lumOff val="80000"/>
                      </a:schemeClr>
                    </a:solidFill>
                  </a:tcPr>
                </a:tc>
              </a:tr>
              <a:tr h="557146">
                <a:tc>
                  <a:txBody>
                    <a:bodyPr/>
                    <a:lstStyle/>
                    <a:p>
                      <a:pPr marL="10160" marR="0" algn="ctr">
                        <a:spcBef>
                          <a:spcPts val="675"/>
                        </a:spcBef>
                        <a:spcAft>
                          <a:spcPts val="0"/>
                        </a:spcAft>
                      </a:pPr>
                      <a:r>
                        <a:rPr lang="en-US" sz="24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2021-22</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0795" marR="0" algn="ctr">
                        <a:spcBef>
                          <a:spcPts val="675"/>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11299-11568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1430" marR="635"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89</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43180" marR="32385"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255</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4605" marR="0"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4,53,639</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r>
              <a:tr h="589052">
                <a:tc>
                  <a:txBody>
                    <a:bodyPr/>
                    <a:lstStyle/>
                    <a:p>
                      <a:pPr marL="10160" marR="0" algn="ctr">
                        <a:spcBef>
                          <a:spcPts val="675"/>
                        </a:spcBef>
                        <a:spcAft>
                          <a:spcPts val="0"/>
                        </a:spcAft>
                      </a:pPr>
                      <a:r>
                        <a:rPr lang="en-US" sz="2400" b="1"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2022-23</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0795" marR="0" algn="ctr">
                        <a:spcBef>
                          <a:spcPts val="675"/>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11569-13000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1430" marR="635"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97</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43180" marR="32385"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801</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4605" marR="0"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3,98,107</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r>
              <a:tr h="589052">
                <a:tc>
                  <a:txBody>
                    <a:bodyPr/>
                    <a:lstStyle/>
                    <a:p>
                      <a:pPr marL="10160" marR="0" algn="ctr">
                        <a:spcBef>
                          <a:spcPts val="675"/>
                        </a:spcBef>
                        <a:spcAft>
                          <a:spcPts val="0"/>
                        </a:spcAft>
                      </a:pPr>
                      <a:r>
                        <a:rPr lang="en-US" sz="2400" b="1"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2023-24</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0795" marR="0" algn="ctr">
                        <a:spcBef>
                          <a:spcPts val="675"/>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13000-13296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1430" marR="635" algn="ctr">
                        <a:spcBef>
                          <a:spcPts val="675"/>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43180" marR="32385"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296</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4605" marR="635"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1,91,505</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r>
              <a:tr h="589052">
                <a:tc>
                  <a:txBody>
                    <a:bodyPr/>
                    <a:lstStyle/>
                    <a:p>
                      <a:pPr marL="10160" marR="0" algn="ctr">
                        <a:spcBef>
                          <a:spcPts val="815"/>
                        </a:spcBef>
                        <a:spcAft>
                          <a:spcPts val="0"/>
                        </a:spcAft>
                      </a:pPr>
                      <a:r>
                        <a:rPr lang="en-US" sz="2400" b="1"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2024-25</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0795" marR="0" algn="ctr">
                        <a:spcBef>
                          <a:spcPts val="81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13297-13593</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1430" marR="635" algn="ctr">
                        <a:spcBef>
                          <a:spcPts val="815"/>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43180" marR="32385" algn="ctr">
                        <a:spcBef>
                          <a:spcPts val="815"/>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296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4605" marR="635" algn="ctr">
                        <a:spcBef>
                          <a:spcPts val="81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1,99,450</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r>
              <a:tr h="589052">
                <a:tc>
                  <a:txBody>
                    <a:bodyPr/>
                    <a:lstStyle/>
                    <a:p>
                      <a:pPr marL="10160" marR="0" algn="ctr">
                        <a:spcBef>
                          <a:spcPts val="675"/>
                        </a:spcBef>
                        <a:spcAft>
                          <a:spcPts val="0"/>
                        </a:spcAft>
                      </a:pPr>
                      <a:r>
                        <a:rPr lang="en-US" sz="2400" b="1"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2025-26</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0795" marR="0"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13594-13749</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1430" marR="635" algn="ctr">
                        <a:spcBef>
                          <a:spcPts val="675"/>
                        </a:spcBef>
                        <a:spcAft>
                          <a:spcPts val="0"/>
                        </a:spcAft>
                      </a:pPr>
                      <a:r>
                        <a:rPr lang="en-US" sz="2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39</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43180" marR="32385" algn="ctr">
                        <a:spcBef>
                          <a:spcPts val="675"/>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14605" marR="635" algn="ctr">
                        <a:spcBef>
                          <a:spcPts val="675"/>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3,22,831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tc>
              </a:tr>
            </a:tbl>
          </a:graphicData>
        </a:graphic>
      </p:graphicFrame>
    </p:spTree>
  </p:cSld>
  <p:clrMapOvr>
    <a:masterClrMapping/>
  </p:clrMapOvr>
  <p:transition advTm="100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lgerian" panose="04020705040A02060702" pitchFamily="82" charset="0"/>
              </a:rPr>
              <a:t>DISPLAY OF NEW ARRIVALS</a:t>
            </a:r>
            <a:endParaRPr lang="en-US" dirty="0">
              <a:latin typeface="Algerian" panose="04020705040A02060702" pitchFamily="82" charset="0"/>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304800" y="1417638"/>
            <a:ext cx="4267200" cy="50593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4400" y="1295400"/>
            <a:ext cx="4114800" cy="5181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advTm="1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563562"/>
          </a:xfrm>
        </p:spPr>
        <p:txBody>
          <a:bodyPr>
            <a:normAutofit fontScale="90000"/>
          </a:bodyPr>
          <a:lstStyle/>
          <a:p>
            <a:r>
              <a:rPr lang="en-US" sz="3600" b="1" dirty="0" smtClean="0">
                <a:solidFill>
                  <a:srgbClr val="00B0F0"/>
                </a:solidFill>
              </a:rPr>
              <a:t>CCP LIBRARY – NEW ARRIVALS YEAR 2025-26 </a:t>
            </a:r>
            <a:endParaRPr lang="en-US" sz="3600" b="1" dirty="0">
              <a:solidFill>
                <a:srgbClr val="00B0F0"/>
              </a:solidFill>
            </a:endParaRPr>
          </a:p>
        </p:txBody>
      </p:sp>
      <p:graphicFrame>
        <p:nvGraphicFramePr>
          <p:cNvPr id="4" name="Content Placeholder 3"/>
          <p:cNvGraphicFramePr>
            <a:graphicFrameLocks noGrp="1"/>
          </p:cNvGraphicFramePr>
          <p:nvPr>
            <p:ph idx="1"/>
          </p:nvPr>
        </p:nvGraphicFramePr>
        <p:xfrm>
          <a:off x="152399" y="838202"/>
          <a:ext cx="8839201" cy="5867401"/>
        </p:xfrm>
        <a:graphic>
          <a:graphicData uri="http://schemas.openxmlformats.org/drawingml/2006/table">
            <a:tbl>
              <a:tblPr>
                <a:tableStyleId>{5C22544A-7EE6-4342-B048-85BDC9FD1C3A}</a:tableStyleId>
              </a:tblPr>
              <a:tblGrid>
                <a:gridCol w="973811"/>
                <a:gridCol w="1159790"/>
                <a:gridCol w="2057400"/>
                <a:gridCol w="3733800"/>
                <a:gridCol w="914400"/>
              </a:tblGrid>
              <a:tr h="774533">
                <a:tc>
                  <a:txBody>
                    <a:bodyPr/>
                    <a:lstStyle/>
                    <a:p>
                      <a:pPr marL="104775" marR="0" indent="57150" algn="ctr">
                        <a:spcBef>
                          <a:spcPts val="0"/>
                        </a:spcBef>
                        <a:spcAft>
                          <a:spcPts val="0"/>
                        </a:spcAft>
                      </a:pPr>
                      <a:r>
                        <a:rPr lang="en-US" sz="2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Acc</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Call no.</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Author</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39</a:t>
                      </a:r>
                      <a:r>
                        <a:rPr lang="en-US" sz="4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TITLES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Copies</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CP13594-CP13600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  P653T</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PINGALE, PRASHANT L.</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ON INDUSTRIAL PHARMACY (VOL II)</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CP13601-CP13610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610.72  S556T</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SHINKAR, DATTATRAYA M.</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OF BIOSTATISTICS AND RESEARCH METHODOLOGY</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CP13611-CP13615</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574.192  S966M</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SUTHAKARAN, R.</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MEDICINAL BIOCHEMISTRY FOR PHARMA D</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CP13616-CP13620</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615.19  I27M</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ILANGO, K.</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MEDICINAL CHEMISTRY FOR PHARMA D</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CP13621</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615.6  R658C</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ROBINSON, JOSEPH R.</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CONTROLLED DRUG DELIVERY FUNDAMENTALS AND APPLICATIONS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CP13622-CP13624</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001.42  P194R</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PANNEERSELVAM,R.</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RESEARCH METHODOLOGY</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CP13625-CP13626</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  K527T</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KHAR, ROOP, K.</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THEORY AND PRACTICE OF INDUSTRIAL PHARMACY</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CP13627-CP13628</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615.4  W337</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WATSON, JENNIE</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PHARMACY PRACTICE</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CP13629-CP13638</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615.1  T738E</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TRIPATHI,K.D.</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ESSENTIALS OF MEDICAL PHARMACOLOGY</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CP13639</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615.11  S921T</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STROM, BRIAN</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OF PHARMACOEPIDEMIOLOGY</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298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CP13640-Cp13641</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547.346  P289I</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0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PAVIA, DONALD P.</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INTRODUCTION TO SPECTROSCOPY</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advTm="100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799" y="304798"/>
          <a:ext cx="8610600" cy="6280494"/>
        </p:xfrm>
        <a:graphic>
          <a:graphicData uri="http://schemas.openxmlformats.org/drawingml/2006/table">
            <a:tbl>
              <a:tblPr>
                <a:tableStyleId>{5C22544A-7EE6-4342-B048-85BDC9FD1C3A}</a:tableStyleId>
              </a:tblPr>
              <a:tblGrid>
                <a:gridCol w="922563"/>
                <a:gridCol w="999445"/>
                <a:gridCol w="1460727"/>
                <a:gridCol w="4305300"/>
                <a:gridCol w="922565"/>
              </a:tblGrid>
              <a:tr h="406780">
                <a:tc>
                  <a:txBody>
                    <a:bodyPr/>
                    <a:lstStyle/>
                    <a:p>
                      <a:pPr marL="0" marR="0" algn="ctr">
                        <a:spcBef>
                          <a:spcPts val="0"/>
                        </a:spcBef>
                        <a:spcAft>
                          <a:spcPts val="0"/>
                        </a:spcAft>
                      </a:pPr>
                      <a:r>
                        <a:rPr lang="en-US" sz="11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CP13642-CP13651</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574  G563R</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GOKHALE,S.B.</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REMEDIAL BIOLOGY</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661">
                <a:tc>
                  <a:txBody>
                    <a:bodyPr/>
                    <a:lstStyle/>
                    <a:p>
                      <a:pPr marL="0" marR="0" algn="ctr">
                        <a:spcBef>
                          <a:spcPts val="0"/>
                        </a:spcBef>
                        <a:spcAft>
                          <a:spcPts val="0"/>
                        </a:spcAft>
                      </a:pPr>
                      <a:r>
                        <a:rPr lang="en-US" sz="11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CP13652-CP13656</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615.1  S562T</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SHYAM,T.</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OF PHARMACOGNOSY AND PHYTOPHARMACOLOGY</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3187">
                <a:tc>
                  <a:txBody>
                    <a:bodyPr/>
                    <a:lstStyle/>
                    <a:p>
                      <a:pPr marL="0" marR="0" algn="ctr">
                        <a:spcBef>
                          <a:spcPts val="0"/>
                        </a:spcBef>
                        <a:spcAft>
                          <a:spcPts val="0"/>
                        </a:spcAft>
                      </a:pPr>
                      <a:r>
                        <a:rPr lang="en-US" sz="11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CP13657</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574.192  D494D</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DEVI,SUSHMA</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ROLE OF FREE RADICAL IN PATHOLOGY</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8133">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CP13658-CP13662</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615.321  I26P</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IKBAL,ANSARI</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PHARMACOGNOSY AND PHYTOCHEMISTRY - II</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3026">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CP13663</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615.19  A398R</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ALI,JAVED</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REGULATORY AFFAIRS IN THE PHARMACEUTICAL INDUSTRY</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9390">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CP13664-CP13666</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615.19  V434R</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VEINTRAMUTHU,SANKAR</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REGULATORY AFFAIRS BASIC PROTOCOLS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9390">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CP13667</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615.7  J27B</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JAMBHEKAR,SUNIL 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BASIC PHARMACOKINECTICS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9390">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CP13668-CP13670</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610.72 S617M</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SINGHAL, YOGESH K.</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MAHAJAN'S METHODS IN BIOSTATISTICS FOR MEDICAL STUDENTS AND RESEARCH WORKERS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7422">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CP13671-CP1376</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615.6  V991T</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VYAS, S.P. AND KHAR, R.K.</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TARGETED AND CONTROLLED DRUG DELIVERY</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3026">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CP13677-CP13678</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615.58  W36C</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WHITTLESEA, CATE</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CLINICAL PHARMCY AND THERAPEUTICS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191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CP13679-CP13688</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615.19  S23P</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SHARMA, SHALINI</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OF PHARMACEUTICS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6778">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CP13689-CP13693</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615.58  S415S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SCHWINGHAMMER, TERRY L.</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SCHWINGHAMMER'S PHARMACOTHERAPY CASEBOOK: A PATIENT FOCUSED APPROACH</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9390">
                <a:tc>
                  <a:txBody>
                    <a:bodyPr/>
                    <a:lstStyle/>
                    <a:p>
                      <a:pPr marL="0" marR="0" algn="ctr">
                        <a:spcBef>
                          <a:spcPts val="0"/>
                        </a:spcBef>
                        <a:spcAft>
                          <a:spcPts val="0"/>
                        </a:spcAft>
                      </a:pPr>
                      <a:r>
                        <a:rPr lang="en-US" sz="11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CP13694-CP13698</a:t>
                      </a:r>
                      <a:endParaRPr lang="en-US" sz="1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100" b="1" dirty="0">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615.321  M953Q</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900" b="1">
                          <a:solidFill>
                            <a:srgbClr val="0F243E"/>
                          </a:solidFill>
                          <a:effectLst/>
                          <a:latin typeface="Times New Roman" panose="02020603050405020304" pitchFamily="18" charset="0"/>
                          <a:ea typeface="Times New Roman" panose="02020603050405020304" pitchFamily="18" charset="0"/>
                          <a:cs typeface="Times New Roman" panose="02020603050405020304" pitchFamily="18" charset="0"/>
                        </a:rPr>
                        <a:t>MUKHERJEE, PULOK K.</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QUALITY CONTROL OF HERBAL DRUGS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7455">
                <a:tc>
                  <a:txBody>
                    <a:bodyPr/>
                    <a:lstStyle/>
                    <a:p>
                      <a:pPr marL="0" marR="0" algn="ctr">
                        <a:spcBef>
                          <a:spcPts val="0"/>
                        </a:spcBef>
                        <a:spcAft>
                          <a:spcPts val="0"/>
                        </a:spcAft>
                      </a:pPr>
                      <a:r>
                        <a:rPr lang="en-US" sz="1200" b="1"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CP13699-CP13703</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2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543.08  S23I</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000" b="1">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SHARMA, B. K.</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INSTRUMENTAL METHODS OF CHEMICAL ANALYSIS : VOLUME 1 SPECTROSCOPY</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7455">
                <a:tc>
                  <a:txBody>
                    <a:bodyPr/>
                    <a:lstStyle/>
                    <a:p>
                      <a:pPr marL="0" marR="0" algn="ctr">
                        <a:spcBef>
                          <a:spcPts val="0"/>
                        </a:spcBef>
                        <a:spcAft>
                          <a:spcPts val="0"/>
                        </a:spcAft>
                      </a:pPr>
                      <a:r>
                        <a:rPr lang="en-US" sz="12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CP13704-CP13708</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2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543.08  S23I</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0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SHARMA, B.K.</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INSTRUMENTAL METHODS OF CHEMICAL ANALYSIS VOLUME 2 CHROMATOGRAPHY AND MISCELLANEOUS METHODS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advTm="100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152400"/>
          <a:ext cx="8762999" cy="6400798"/>
        </p:xfrm>
        <a:graphic>
          <a:graphicData uri="http://schemas.openxmlformats.org/drawingml/2006/table">
            <a:tbl>
              <a:tblPr>
                <a:tableStyleId>{5C22544A-7EE6-4342-B048-85BDC9FD1C3A}</a:tableStyleId>
              </a:tblPr>
              <a:tblGrid>
                <a:gridCol w="772889"/>
                <a:gridCol w="903511"/>
                <a:gridCol w="1415157"/>
                <a:gridCol w="4512108"/>
                <a:gridCol w="1159334"/>
              </a:tblGrid>
              <a:tr h="537767">
                <a:tc>
                  <a:txBody>
                    <a:bodyPr/>
                    <a:lstStyle/>
                    <a:p>
                      <a:pPr marL="0" marR="0" algn="ctr">
                        <a:spcBef>
                          <a:spcPts val="0"/>
                        </a:spcBef>
                        <a:spcAft>
                          <a:spcPts val="0"/>
                        </a:spcAft>
                      </a:pPr>
                      <a:r>
                        <a:rPr lang="en-US" sz="1100" b="1"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CP13709-CP13718</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616.01 M953T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MUJUMDER, PULOK AND SAHOO, SAMEER RANJAN</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OF PHARMACEUTICAL MICROBIOLOGY</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5164">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CP13719</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615.11  S921T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STROM, BRIAN</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OF PHARMACOEPIDEMIOLOGY</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5164">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CP13720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615.1  B274C</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BARRETT, JAMES E.</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CONCEPTS AND PRINCIPLES OF PHARMACOLOGY</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3550">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CP13721</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615.19  R556P</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ROGGE, MARK C.</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PRECLINICAL DRUG DEVELOPMENT</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5164">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CP13722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616.12  S17A</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SREELATHA, HARIKRISHNAN VIJAYA</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ANIMAL MODELS IN RESEARCH : PRINCIPLES AND PRACTICE</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9294">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CP13723</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616.042  D614D</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DISTEFANO, JOHANNA K.</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DISEASE GENE IDENTIFICATION</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9747">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CP13724-CP13731</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615.1  B171T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BALASUBRAMANIAN, S.</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OF PHARMACY PRACTICE</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5164">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CP13732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615.58  S415D</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SCHWINGHAMMER, TERRY L.</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DIPIRO'S PHARMACOTHERAPY HANDBOOK</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9747">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CP13733-CP13736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615.115  I39</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GOVT OF INDIA</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INDIAN PHARMACOPOEIA 2026 VOLUME I - IV</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9747">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CP13737-CP13746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615.19 K96T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KUMAR, K. RAVI</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OF PHARMACEUTICAL INORGANIC CHEMISTRY</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9747">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CP13747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615.19  T944N</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TURNER, J. RICK</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NEW DRUG DEVELOPMENT: DESIGN, METHODOLOGY AND ANALYSIS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9747">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CP13748</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615.11  S921T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STROM, BRIAN</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TEXTBOOK OF PHARMACOEPIDEMIOLOGY</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0796">
                <a:tc>
                  <a:txBody>
                    <a:bodyPr/>
                    <a:lstStyle/>
                    <a:p>
                      <a:pPr marL="0" marR="0" algn="ctr">
                        <a:spcBef>
                          <a:spcPts val="0"/>
                        </a:spcBef>
                        <a:spcAft>
                          <a:spcPts val="0"/>
                        </a:spcAft>
                      </a:pPr>
                      <a:r>
                        <a:rPr lang="en-US" sz="1100" b="1">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CP13749</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b="1" dirty="0">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615.58  S415D</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900" b="1">
                          <a:solidFill>
                            <a:srgbClr val="0F243E"/>
                          </a:solidFill>
                          <a:effectLst/>
                          <a:latin typeface="Arial" panose="020B0604020202020204" pitchFamily="34" charset="0"/>
                          <a:ea typeface="Times New Roman" panose="02020603050405020304" pitchFamily="18" charset="0"/>
                          <a:cs typeface="Times New Roman" panose="02020603050405020304" pitchFamily="18" charset="0"/>
                        </a:rPr>
                        <a:t>SCHWINGHAMMER, TERRY L.</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DIPIRO'S PHARMACOTHERAPY HANDBOOK</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advTm="100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fontScale="90000"/>
          </a:bodyPr>
          <a:lstStyle/>
          <a:p>
            <a:r>
              <a:rPr lang="en-US" sz="3100" b="1" dirty="0" smtClean="0"/>
              <a:t> </a:t>
            </a:r>
            <a:br>
              <a:rPr lang="en-US" sz="3100" b="1" dirty="0" smtClean="0"/>
            </a:br>
            <a:r>
              <a:rPr lang="en-US" sz="3100" b="1" dirty="0" smtClean="0"/>
              <a:t>NO</a:t>
            </a:r>
            <a:r>
              <a:rPr lang="en-US" sz="3100" b="1" dirty="0"/>
              <a:t>. OF TILES WEEDED OUT /MISSING/PRICE PAID</a:t>
            </a:r>
            <a:br>
              <a:rPr lang="en-US" dirty="0"/>
            </a:br>
            <a:endParaRPr lang="en-US" dirty="0"/>
          </a:p>
        </p:txBody>
      </p:sp>
      <p:graphicFrame>
        <p:nvGraphicFramePr>
          <p:cNvPr id="5" name="Content Placeholder 4"/>
          <p:cNvGraphicFramePr>
            <a:graphicFrameLocks noGrp="1"/>
          </p:cNvGraphicFramePr>
          <p:nvPr>
            <p:ph idx="1"/>
          </p:nvPr>
        </p:nvGraphicFramePr>
        <p:xfrm>
          <a:off x="457199" y="1143002"/>
          <a:ext cx="8229601" cy="5257797"/>
        </p:xfrm>
        <a:graphic>
          <a:graphicData uri="http://schemas.openxmlformats.org/drawingml/2006/table">
            <a:tbl>
              <a:tblPr firstRow="1" firstCol="1" bandRow="1">
                <a:tableStyleId>{5C22544A-7EE6-4342-B048-85BDC9FD1C3A}</a:tableStyleId>
              </a:tblPr>
              <a:tblGrid>
                <a:gridCol w="2403723"/>
                <a:gridCol w="2713958"/>
                <a:gridCol w="3111920"/>
              </a:tblGrid>
              <a:tr h="1393998">
                <a:tc>
                  <a:txBody>
                    <a:bodyPr/>
                    <a:lstStyle/>
                    <a:p>
                      <a:pPr marL="0" marR="0" algn="ctr" fontAlgn="ctr">
                        <a:lnSpc>
                          <a:spcPct val="115000"/>
                        </a:lnSpc>
                        <a:spcBef>
                          <a:spcPts val="0"/>
                        </a:spcBef>
                        <a:spcAft>
                          <a:spcPts val="1000"/>
                        </a:spcAft>
                      </a:pPr>
                      <a:r>
                        <a:rPr lang="en-US" sz="2800" dirty="0" smtClean="0">
                          <a:effectLst/>
                        </a:rPr>
                        <a:t>YEAR</a:t>
                      </a:r>
                      <a:endParaRPr lang="en-US" sz="1200" dirty="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dirty="0" smtClean="0">
                          <a:effectLst/>
                        </a:rPr>
                        <a:t>NO OF VOLUMES</a:t>
                      </a:r>
                      <a:endParaRPr lang="en-US" sz="1200" dirty="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400" b="1" dirty="0" smtClean="0"/>
                        <a:t>WEEDED OUT /MISSING/PRICE PAID</a:t>
                      </a:r>
                      <a:endParaRPr lang="en-US" sz="2400" dirty="0">
                        <a:effectLst/>
                        <a:latin typeface="Calibri" panose="020F0502020204030204" pitchFamily="34" charset="0"/>
                        <a:ea typeface="SimSun" panose="02010600030101010101" pitchFamily="2" charset="-122"/>
                      </a:endParaRPr>
                    </a:p>
                  </a:txBody>
                  <a:tcPr marL="68580" marR="68580" marT="0" marB="0" anchor="ctr"/>
                </a:tc>
              </a:tr>
              <a:tr h="638916">
                <a:tc>
                  <a:txBody>
                    <a:bodyPr/>
                    <a:lstStyle/>
                    <a:p>
                      <a:pPr marL="0" marR="0" algn="ctr" fontAlgn="ctr">
                        <a:lnSpc>
                          <a:spcPct val="115000"/>
                        </a:lnSpc>
                        <a:spcBef>
                          <a:spcPts val="0"/>
                        </a:spcBef>
                        <a:spcAft>
                          <a:spcPts val="1000"/>
                        </a:spcAft>
                      </a:pPr>
                      <a:r>
                        <a:rPr lang="en-US" sz="2200">
                          <a:effectLst/>
                        </a:rPr>
                        <a:t>2011</a:t>
                      </a:r>
                      <a:endParaRPr lang="en-US" sz="110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dirty="0">
                          <a:effectLst/>
                        </a:rPr>
                        <a:t>35</a:t>
                      </a:r>
                      <a:endParaRPr lang="en-US" sz="1400" b="1" dirty="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dirty="0">
                          <a:effectLst/>
                        </a:rPr>
                        <a:t>Missing</a:t>
                      </a:r>
                      <a:endParaRPr lang="en-US" sz="1400" b="1" dirty="0">
                        <a:effectLst/>
                        <a:latin typeface="Calibri" panose="020F0502020204030204" pitchFamily="34" charset="0"/>
                        <a:ea typeface="SimSun" panose="02010600030101010101" pitchFamily="2" charset="-122"/>
                      </a:endParaRPr>
                    </a:p>
                  </a:txBody>
                  <a:tcPr marL="68580" marR="68580" marT="0" marB="0" anchor="ctr"/>
                </a:tc>
              </a:tr>
              <a:tr h="638916">
                <a:tc>
                  <a:txBody>
                    <a:bodyPr/>
                    <a:lstStyle/>
                    <a:p>
                      <a:pPr marL="0" marR="0" algn="ctr" fontAlgn="ctr">
                        <a:lnSpc>
                          <a:spcPct val="115000"/>
                        </a:lnSpc>
                        <a:spcBef>
                          <a:spcPts val="0"/>
                        </a:spcBef>
                        <a:spcAft>
                          <a:spcPts val="1000"/>
                        </a:spcAft>
                      </a:pPr>
                      <a:r>
                        <a:rPr lang="en-US" sz="2200">
                          <a:effectLst/>
                        </a:rPr>
                        <a:t>2012</a:t>
                      </a:r>
                      <a:endParaRPr lang="en-US" sz="110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dirty="0">
                          <a:effectLst/>
                        </a:rPr>
                        <a:t>3</a:t>
                      </a:r>
                      <a:endParaRPr lang="en-US" sz="1400" b="1" dirty="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dirty="0">
                          <a:effectLst/>
                        </a:rPr>
                        <a:t>Missing</a:t>
                      </a:r>
                      <a:endParaRPr lang="en-US" sz="1400" b="1" dirty="0">
                        <a:effectLst/>
                        <a:latin typeface="Calibri" panose="020F0502020204030204" pitchFamily="34" charset="0"/>
                        <a:ea typeface="SimSun" panose="02010600030101010101" pitchFamily="2" charset="-122"/>
                      </a:endParaRPr>
                    </a:p>
                  </a:txBody>
                  <a:tcPr marL="68580" marR="68580" marT="0" marB="0" anchor="ctr"/>
                </a:tc>
              </a:tr>
              <a:tr h="638916">
                <a:tc>
                  <a:txBody>
                    <a:bodyPr/>
                    <a:lstStyle/>
                    <a:p>
                      <a:pPr marL="0" marR="0" algn="ctr" fontAlgn="ctr">
                        <a:lnSpc>
                          <a:spcPct val="115000"/>
                        </a:lnSpc>
                        <a:spcBef>
                          <a:spcPts val="0"/>
                        </a:spcBef>
                        <a:spcAft>
                          <a:spcPts val="1000"/>
                        </a:spcAft>
                      </a:pPr>
                      <a:r>
                        <a:rPr lang="en-US" sz="2200">
                          <a:effectLst/>
                        </a:rPr>
                        <a:t>2023</a:t>
                      </a:r>
                      <a:endParaRPr lang="en-US" sz="110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a:effectLst/>
                        </a:rPr>
                        <a:t>2300</a:t>
                      </a:r>
                      <a:endParaRPr lang="en-US" sz="1400" b="1">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dirty="0">
                          <a:effectLst/>
                        </a:rPr>
                        <a:t>Weeded Out</a:t>
                      </a:r>
                      <a:endParaRPr lang="en-US" sz="1400" b="1" dirty="0">
                        <a:effectLst/>
                        <a:latin typeface="Calibri" panose="020F0502020204030204" pitchFamily="34" charset="0"/>
                        <a:ea typeface="SimSun" panose="02010600030101010101" pitchFamily="2" charset="-122"/>
                      </a:endParaRPr>
                    </a:p>
                  </a:txBody>
                  <a:tcPr marL="68580" marR="68580" marT="0" marB="0" anchor="ctr"/>
                </a:tc>
              </a:tr>
              <a:tr h="638916">
                <a:tc>
                  <a:txBody>
                    <a:bodyPr/>
                    <a:lstStyle/>
                    <a:p>
                      <a:pPr marL="0" marR="0" algn="ctr" fontAlgn="ctr">
                        <a:lnSpc>
                          <a:spcPct val="115000"/>
                        </a:lnSpc>
                        <a:spcBef>
                          <a:spcPts val="0"/>
                        </a:spcBef>
                        <a:spcAft>
                          <a:spcPts val="1000"/>
                        </a:spcAft>
                      </a:pPr>
                      <a:r>
                        <a:rPr lang="en-US" sz="2200">
                          <a:effectLst/>
                        </a:rPr>
                        <a:t>2023</a:t>
                      </a:r>
                      <a:endParaRPr lang="en-US" sz="110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a:effectLst/>
                        </a:rPr>
                        <a:t>825</a:t>
                      </a:r>
                      <a:endParaRPr lang="en-US" sz="1400" b="1">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dirty="0">
                          <a:effectLst/>
                        </a:rPr>
                        <a:t>Weeded Out</a:t>
                      </a:r>
                      <a:endParaRPr lang="en-US" sz="1400" b="1" dirty="0">
                        <a:effectLst/>
                        <a:latin typeface="Calibri" panose="020F0502020204030204" pitchFamily="34" charset="0"/>
                        <a:ea typeface="SimSun" panose="02010600030101010101" pitchFamily="2" charset="-122"/>
                      </a:endParaRPr>
                    </a:p>
                  </a:txBody>
                  <a:tcPr marL="68580" marR="68580" marT="0" marB="0" anchor="ctr"/>
                </a:tc>
              </a:tr>
              <a:tr h="638916">
                <a:tc>
                  <a:txBody>
                    <a:bodyPr/>
                    <a:lstStyle/>
                    <a:p>
                      <a:pPr marL="0" marR="0" algn="ctr" fontAlgn="ctr">
                        <a:lnSpc>
                          <a:spcPct val="115000"/>
                        </a:lnSpc>
                        <a:spcBef>
                          <a:spcPts val="0"/>
                        </a:spcBef>
                        <a:spcAft>
                          <a:spcPts val="1000"/>
                        </a:spcAft>
                      </a:pPr>
                      <a:r>
                        <a:rPr lang="en-US" sz="2200">
                          <a:effectLst/>
                        </a:rPr>
                        <a:t>2023</a:t>
                      </a:r>
                      <a:endParaRPr lang="en-US" sz="110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a:effectLst/>
                        </a:rPr>
                        <a:t>46</a:t>
                      </a:r>
                      <a:endParaRPr lang="en-US" sz="1400" b="1">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dirty="0">
                          <a:effectLst/>
                        </a:rPr>
                        <a:t>Missing</a:t>
                      </a:r>
                      <a:endParaRPr lang="en-US" sz="1400" b="1" dirty="0">
                        <a:effectLst/>
                        <a:latin typeface="Calibri" panose="020F0502020204030204" pitchFamily="34" charset="0"/>
                        <a:ea typeface="SimSun" panose="02010600030101010101" pitchFamily="2" charset="-122"/>
                      </a:endParaRPr>
                    </a:p>
                  </a:txBody>
                  <a:tcPr marL="68580" marR="68580" marT="0" marB="0" anchor="ctr"/>
                </a:tc>
              </a:tr>
              <a:tr h="669219">
                <a:tc>
                  <a:txBody>
                    <a:bodyPr/>
                    <a:lstStyle/>
                    <a:p>
                      <a:pPr marL="0" marR="0" algn="ctr" fontAlgn="ctr">
                        <a:lnSpc>
                          <a:spcPct val="115000"/>
                        </a:lnSpc>
                        <a:spcBef>
                          <a:spcPts val="0"/>
                        </a:spcBef>
                        <a:spcAft>
                          <a:spcPts val="1000"/>
                        </a:spcAft>
                      </a:pPr>
                      <a:r>
                        <a:rPr lang="en-US" sz="2200" dirty="0" smtClean="0">
                          <a:effectLst/>
                        </a:rPr>
                        <a:t>2007-25</a:t>
                      </a:r>
                      <a:endParaRPr lang="en-US" sz="1100" dirty="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dirty="0" smtClean="0">
                          <a:effectLst/>
                        </a:rPr>
                        <a:t>27</a:t>
                      </a:r>
                      <a:endParaRPr lang="en-US" sz="1400" b="1" dirty="0">
                        <a:effectLst/>
                        <a:latin typeface="Calibri" panose="020F0502020204030204" pitchFamily="34" charset="0"/>
                        <a:ea typeface="SimSun" panose="02010600030101010101" pitchFamily="2" charset="-122"/>
                      </a:endParaRPr>
                    </a:p>
                  </a:txBody>
                  <a:tcPr marL="68580" marR="68580" marT="0" marB="0" anchor="ctr"/>
                </a:tc>
                <a:tc>
                  <a:txBody>
                    <a:bodyPr/>
                    <a:lstStyle/>
                    <a:p>
                      <a:pPr marL="0" marR="0" algn="ctr" fontAlgn="ctr">
                        <a:lnSpc>
                          <a:spcPct val="115000"/>
                        </a:lnSpc>
                        <a:spcBef>
                          <a:spcPts val="0"/>
                        </a:spcBef>
                        <a:spcAft>
                          <a:spcPts val="1000"/>
                        </a:spcAft>
                      </a:pPr>
                      <a:r>
                        <a:rPr lang="en-US" sz="2800" b="1" dirty="0">
                          <a:effectLst/>
                        </a:rPr>
                        <a:t>Price Paid</a:t>
                      </a:r>
                      <a:endParaRPr lang="en-US" sz="1400" b="1" dirty="0">
                        <a:effectLst/>
                        <a:latin typeface="Calibri" panose="020F0502020204030204" pitchFamily="34" charset="0"/>
                        <a:ea typeface="SimSun" panose="02010600030101010101" pitchFamily="2" charset="-122"/>
                      </a:endParaRPr>
                    </a:p>
                  </a:txBody>
                  <a:tcPr marL="68580" marR="68580" marT="0" marB="0" anchor="ctr"/>
                </a:tc>
              </a:tr>
            </a:tbl>
          </a:graphicData>
        </a:graphic>
      </p:graphicFrame>
    </p:spTree>
  </p:cSld>
  <p:clrMapOvr>
    <a:masterClrMapping/>
  </p:clrMapOvr>
  <p:transition advTm="1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76860"/>
            <a:ext cx="8763000" cy="6252845"/>
          </a:xfrm>
          <a:prstGeom prst="rect">
            <a:avLst/>
          </a:prstGeom>
        </p:spPr>
        <p:txBody>
          <a:bodyPr wrap="square">
            <a:noAutofit/>
          </a:bodyPr>
          <a:lstStyle/>
          <a:p>
            <a:pPr algn="just"/>
            <a:r>
              <a:rPr lang="en-IN" sz="5400" b="1" dirty="0" smtClean="0">
                <a:solidFill>
                  <a:schemeClr val="accent4">
                    <a:lumMod val="50000"/>
                  </a:schemeClr>
                </a:solidFill>
                <a:latin typeface="Aharoni" pitchFamily="2" charset="-79"/>
                <a:cs typeface="Aharoni" pitchFamily="2" charset="-79"/>
              </a:rPr>
              <a:t>            </a:t>
            </a:r>
            <a:r>
              <a:rPr lang="en-IN" sz="6600" b="1" u="sng" dirty="0" smtClean="0">
                <a:solidFill>
                  <a:schemeClr val="tx1"/>
                </a:solidFill>
                <a:latin typeface="Bradley Hand ITC" panose="03070402050302030203" charset="0"/>
                <a:cs typeface="Bradley Hand ITC" panose="03070402050302030203" charset="0"/>
              </a:rPr>
              <a:t>OBJECTIVES</a:t>
            </a:r>
            <a:endParaRPr lang="en-IN" sz="5400" b="1" u="sng" dirty="0">
              <a:solidFill>
                <a:schemeClr val="accent4">
                  <a:lumMod val="50000"/>
                </a:schemeClr>
              </a:solidFill>
              <a:latin typeface="Aharoni" pitchFamily="2" charset="-79"/>
              <a:cs typeface="Aharoni" pitchFamily="2" charset="-79"/>
            </a:endParaRPr>
          </a:p>
          <a:p>
            <a:pPr algn="just"/>
            <a:r>
              <a:rPr lang="en-IN" sz="2600" dirty="0" smtClean="0">
                <a:solidFill>
                  <a:srgbClr val="002060"/>
                </a:solidFill>
                <a:latin typeface="Cambria" panose="02040503050406030204" charset="0"/>
                <a:cs typeface="Cambria" panose="02040503050406030204" charset="0"/>
              </a:rPr>
              <a:t>1</a:t>
            </a:r>
            <a:r>
              <a:rPr lang="en-IN" sz="2600" dirty="0">
                <a:solidFill>
                  <a:srgbClr val="002060"/>
                </a:solidFill>
                <a:latin typeface="Cambria" panose="02040503050406030204" charset="0"/>
                <a:cs typeface="Cambria" panose="02040503050406030204" charset="0"/>
              </a:rPr>
              <a:t>) To establish a </a:t>
            </a:r>
            <a:r>
              <a:rPr lang="en-IN" sz="2600" dirty="0" smtClean="0">
                <a:solidFill>
                  <a:srgbClr val="002060"/>
                </a:solidFill>
                <a:latin typeface="Cambria" panose="02040503050406030204" charset="0"/>
                <a:cs typeface="Cambria" panose="02040503050406030204" charset="0"/>
              </a:rPr>
              <a:t>readers’ </a:t>
            </a:r>
            <a:r>
              <a:rPr lang="en-IN" sz="2600" dirty="0">
                <a:solidFill>
                  <a:srgbClr val="002060"/>
                </a:solidFill>
                <a:latin typeface="Cambria" panose="02040503050406030204" charset="0"/>
                <a:cs typeface="Cambria" panose="02040503050406030204" charset="0"/>
              </a:rPr>
              <a:t>community to strengthen the goals.</a:t>
            </a:r>
            <a:endParaRPr lang="en-IN" sz="2600" dirty="0">
              <a:solidFill>
                <a:srgbClr val="002060"/>
              </a:solidFill>
              <a:latin typeface="Cambria" panose="02040503050406030204" charset="0"/>
              <a:cs typeface="Cambria" panose="02040503050406030204" charset="0"/>
            </a:endParaRPr>
          </a:p>
          <a:p>
            <a:pPr algn="just"/>
            <a:r>
              <a:rPr lang="en-IN" sz="2600" dirty="0">
                <a:solidFill>
                  <a:srgbClr val="002060"/>
                </a:solidFill>
                <a:latin typeface="Cambria" panose="02040503050406030204" charset="0"/>
                <a:cs typeface="Cambria" panose="02040503050406030204" charset="0"/>
              </a:rPr>
              <a:t>2)To organize orientation programmes for users to keep them </a:t>
            </a:r>
            <a:r>
              <a:rPr lang="en-IN" sz="2600" dirty="0" smtClean="0">
                <a:solidFill>
                  <a:srgbClr val="002060"/>
                </a:solidFill>
                <a:latin typeface="Cambria" panose="02040503050406030204" charset="0"/>
                <a:cs typeface="Cambria" panose="02040503050406030204" charset="0"/>
              </a:rPr>
              <a:t>aware of the information </a:t>
            </a:r>
            <a:r>
              <a:rPr lang="en-IN" sz="2600" dirty="0">
                <a:solidFill>
                  <a:srgbClr val="002060"/>
                </a:solidFill>
                <a:latin typeface="Cambria" panose="02040503050406030204" charset="0"/>
                <a:cs typeface="Cambria" panose="02040503050406030204" charset="0"/>
              </a:rPr>
              <a:t>society.</a:t>
            </a:r>
            <a:endParaRPr lang="en-IN" sz="2600" dirty="0">
              <a:solidFill>
                <a:srgbClr val="002060"/>
              </a:solidFill>
              <a:latin typeface="Cambria" panose="02040503050406030204" charset="0"/>
              <a:cs typeface="Cambria" panose="02040503050406030204" charset="0"/>
            </a:endParaRPr>
          </a:p>
          <a:p>
            <a:pPr algn="just"/>
            <a:r>
              <a:rPr lang="en-IN" sz="2600" dirty="0">
                <a:solidFill>
                  <a:srgbClr val="002060"/>
                </a:solidFill>
                <a:latin typeface="Cambria" panose="02040503050406030204" charset="0"/>
                <a:cs typeface="Cambria" panose="02040503050406030204" charset="0"/>
              </a:rPr>
              <a:t>3) To promote the values and skills amongst the students.</a:t>
            </a:r>
            <a:endParaRPr lang="en-IN" sz="2600" dirty="0">
              <a:solidFill>
                <a:srgbClr val="002060"/>
              </a:solidFill>
              <a:latin typeface="Cambria" panose="02040503050406030204" charset="0"/>
              <a:cs typeface="Cambria" panose="02040503050406030204" charset="0"/>
            </a:endParaRPr>
          </a:p>
          <a:p>
            <a:pPr algn="just"/>
            <a:r>
              <a:rPr lang="en-IN" sz="2600" dirty="0">
                <a:solidFill>
                  <a:srgbClr val="002060"/>
                </a:solidFill>
                <a:latin typeface="Cambria" panose="02040503050406030204" charset="0"/>
                <a:cs typeface="Cambria" panose="02040503050406030204" charset="0"/>
              </a:rPr>
              <a:t>4)To maintain a balanced and organized collection of high-quality materials and provide professional assistance to all users.</a:t>
            </a:r>
            <a:endParaRPr lang="en-IN" sz="2600" dirty="0">
              <a:solidFill>
                <a:srgbClr val="002060"/>
              </a:solidFill>
              <a:latin typeface="Cambria" panose="02040503050406030204" charset="0"/>
              <a:cs typeface="Cambria" panose="02040503050406030204" charset="0"/>
            </a:endParaRPr>
          </a:p>
          <a:p>
            <a:pPr algn="just"/>
            <a:r>
              <a:rPr lang="en-IN" sz="2600" dirty="0">
                <a:solidFill>
                  <a:srgbClr val="002060"/>
                </a:solidFill>
                <a:latin typeface="Cambria" panose="02040503050406030204" charset="0"/>
                <a:cs typeface="Cambria" panose="02040503050406030204" charset="0"/>
              </a:rPr>
              <a:t>5) To provide access to information located elsewhere.</a:t>
            </a:r>
            <a:endParaRPr lang="en-IN" sz="2600" dirty="0">
              <a:solidFill>
                <a:srgbClr val="002060"/>
              </a:solidFill>
              <a:latin typeface="Cambria" panose="02040503050406030204" charset="0"/>
              <a:cs typeface="Cambria" panose="02040503050406030204" charset="0"/>
            </a:endParaRPr>
          </a:p>
          <a:p>
            <a:pPr algn="just"/>
            <a:r>
              <a:rPr lang="en-IN" sz="2600" dirty="0">
                <a:solidFill>
                  <a:srgbClr val="002060"/>
                </a:solidFill>
                <a:latin typeface="Cambria" panose="02040503050406030204" charset="0"/>
                <a:cs typeface="Cambria" panose="02040503050406030204" charset="0"/>
              </a:rPr>
              <a:t>6)To educate users in developing information-gathering skills, including accessing, </a:t>
            </a:r>
            <a:r>
              <a:rPr lang="en-IN" sz="2600" dirty="0" smtClean="0">
                <a:solidFill>
                  <a:srgbClr val="002060"/>
                </a:solidFill>
                <a:latin typeface="Cambria" panose="02040503050406030204" charset="0"/>
                <a:cs typeface="Cambria" panose="02040503050406030204" charset="0"/>
              </a:rPr>
              <a:t>evaluating, </a:t>
            </a:r>
            <a:r>
              <a:rPr lang="en-IN" sz="2600" dirty="0">
                <a:solidFill>
                  <a:srgbClr val="002060"/>
                </a:solidFill>
                <a:latin typeface="Cambria" panose="02040503050406030204" charset="0"/>
                <a:cs typeface="Cambria" panose="02040503050406030204" charset="0"/>
              </a:rPr>
              <a:t>and using various information sources.</a:t>
            </a:r>
            <a:endParaRPr lang="en-IN" sz="2600" dirty="0">
              <a:solidFill>
                <a:srgbClr val="002060"/>
              </a:solidFill>
              <a:latin typeface="Cambria" panose="02040503050406030204" charset="0"/>
              <a:cs typeface="Cambria" panose="02040503050406030204" charset="0"/>
            </a:endParaRPr>
          </a:p>
          <a:p>
            <a:pPr algn="just"/>
            <a:r>
              <a:rPr lang="en-IN" sz="2600" dirty="0">
                <a:solidFill>
                  <a:srgbClr val="002060"/>
                </a:solidFill>
                <a:latin typeface="Cambria" panose="02040503050406030204" charset="0"/>
                <a:cs typeface="Cambria" panose="02040503050406030204" charset="0"/>
              </a:rPr>
              <a:t>7)To promote technological competence by providing access to information available in non-print formats.</a:t>
            </a:r>
            <a:endParaRPr lang="en-IN" sz="2600" dirty="0">
              <a:solidFill>
                <a:srgbClr val="002060"/>
              </a:solidFill>
              <a:latin typeface="Cambria" panose="02040503050406030204" charset="0"/>
              <a:cs typeface="Cambria" panose="02040503050406030204" charset="0"/>
            </a:endParaRPr>
          </a:p>
          <a:p>
            <a:endParaRPr lang="en-IN" sz="2600" dirty="0">
              <a:solidFill>
                <a:srgbClr val="002060"/>
              </a:solidFill>
              <a:latin typeface="Cambria" panose="02040503050406030204" charset="0"/>
              <a:cs typeface="Cambria" panose="02040503050406030204" charset="0"/>
            </a:endParaRPr>
          </a:p>
        </p:txBody>
      </p:sp>
    </p:spTree>
  </p:cSld>
  <p:clrMapOvr>
    <a:masterClrMapping/>
  </p:clrMapOvr>
  <p:transition advTm="100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lgerian" panose="04020705040A02060702" pitchFamily="82" charset="0"/>
              </a:rPr>
              <a:t>LIBRARY NOTICE BOARD</a:t>
            </a:r>
            <a:endParaRPr lang="en-US" sz="5400" dirty="0">
              <a:latin typeface="Algerian" panose="04020705040A02060702" pitchFamily="82" charset="0"/>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533400" y="1600200"/>
            <a:ext cx="8001000" cy="4724400"/>
          </a:xfrm>
          <a:prstGeom prst="rect">
            <a:avLst/>
          </a:prstGeom>
          <a:ln w="228600" cap="sq" cmpd="thickThin">
            <a:solidFill>
              <a:srgbClr val="C00000"/>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latin typeface="Britannic Bold" panose="020B0903060703020204" pitchFamily="34" charset="0"/>
              </a:rPr>
              <a:t>ENTRY / EXIT GATE </a:t>
            </a:r>
            <a:endParaRPr lang="en-US" sz="7200" dirty="0">
              <a:latin typeface="Britannic Bold" panose="020B0903060703020204" pitchFamily="34" charset="0"/>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609600" y="1524000"/>
            <a:ext cx="7848600" cy="4876800"/>
          </a:xfrm>
          <a:prstGeom prst="snip2DiagRect">
            <a:avLst/>
          </a:prstGeom>
          <a:solidFill>
            <a:srgbClr val="FFFFFF">
              <a:shade val="85000"/>
            </a:srgbClr>
          </a:solidFill>
          <a:ln w="88900" cap="sq">
            <a:solidFill>
              <a:schemeClr val="accent1">
                <a:lumMod val="5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advTm="100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PROPERTY COUNTER</a:t>
            </a:r>
            <a:endParaRPr lang="en-US" sz="6600" dirty="0">
              <a:latin typeface="Britannic Bold" panose="020B0903060703020204" pitchFamily="34" charset="0"/>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381000" y="1600200"/>
            <a:ext cx="8305800" cy="4800600"/>
          </a:xfrm>
          <a:prstGeom prst="round2DiagRect">
            <a:avLst>
              <a:gd name="adj1" fmla="val 16667"/>
              <a:gd name="adj2" fmla="val 0"/>
            </a:avLst>
          </a:prstGeom>
          <a:ln w="88900" cap="sq">
            <a:solidFill>
              <a:srgbClr val="002060"/>
            </a:solidFill>
            <a:miter lim="800000"/>
            <a:headEnd/>
            <a:tailEnd/>
          </a:ln>
          <a:effectLst>
            <a:outerShdw blurRad="254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REFERENCE SECTION</a:t>
            </a:r>
            <a:endParaRPr lang="en-US" sz="6600" dirty="0">
              <a:latin typeface="Britannic Bold" panose="020B0903060703020204" pitchFamily="34" charset="0"/>
            </a:endParaRPr>
          </a:p>
        </p:txBody>
      </p:sp>
      <p:pic>
        <p:nvPicPr>
          <p:cNvPr id="4" name="Content Placeholder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609600" y="1600200"/>
            <a:ext cx="7848600" cy="4525963"/>
          </a:xfrm>
          <a:prstGeom prst="rect">
            <a:avLst/>
          </a:prstGeom>
          <a:ln w="228600" cap="sq" cmpd="thickThin">
            <a:solidFill>
              <a:srgbClr val="00B0F0"/>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a:bodyPr>
          <a:lstStyle/>
          <a:p>
            <a:r>
              <a:rPr lang="en-US" dirty="0" smtClean="0">
                <a:latin typeface="Britannic Bold" panose="020B0903060703020204" pitchFamily="34" charset="0"/>
              </a:rPr>
              <a:t>DISPLAY OF ENCYCLOPEDIA/ DICTIONARIES </a:t>
            </a:r>
            <a:endParaRPr lang="en-US" dirty="0">
              <a:latin typeface="Britannic Bold" panose="020B0903060703020204" pitchFamily="34" charset="0"/>
            </a:endParaRPr>
          </a:p>
        </p:txBody>
      </p:sp>
      <p:pic>
        <p:nvPicPr>
          <p:cNvPr id="4" name="Content Placeholder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304800" y="1799492"/>
            <a:ext cx="8382000" cy="4953000"/>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advTm="100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Britannic Bold" panose="020B0903060703020204" pitchFamily="34" charset="0"/>
              </a:rPr>
              <a:t>CIRCULATION SECTION</a:t>
            </a:r>
            <a:endParaRPr lang="en-US" sz="6000" dirty="0">
              <a:latin typeface="Britannic Bold" panose="020B0903060703020204" pitchFamily="34" charset="0"/>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457200" y="1600200"/>
            <a:ext cx="8229600" cy="4953000"/>
          </a:xfrm>
          <a:prstGeom prst="roundRect">
            <a:avLst>
              <a:gd name="adj" fmla="val 16667"/>
            </a:avLst>
          </a:prstGeom>
          <a:ln>
            <a:solidFill>
              <a:srgbClr val="C0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advTm="100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Britannic Bold" panose="020B0903060703020204" pitchFamily="34" charset="0"/>
              </a:rPr>
              <a:t>CIRCULATION SCHEDULE</a:t>
            </a:r>
            <a:endParaRPr lang="en-US" sz="5400" dirty="0">
              <a:latin typeface="Britannic Bold" panose="020B0903060703020204" pitchFamily="34" charset="0"/>
            </a:endParaRPr>
          </a:p>
        </p:txBody>
      </p:sp>
      <p:sp>
        <p:nvSpPr>
          <p:cNvPr id="3" name="Content Placeholder 2"/>
          <p:cNvSpPr>
            <a:spLocks noGrp="1"/>
          </p:cNvSpPr>
          <p:nvPr>
            <p:ph idx="1"/>
          </p:nvPr>
        </p:nvSpPr>
        <p:spPr>
          <a:xfrm>
            <a:off x="228600" y="1600200"/>
            <a:ext cx="8610600" cy="4525963"/>
          </a:xfrm>
        </p:spPr>
        <p:txBody>
          <a:bodyPr>
            <a:normAutofit fontScale="70000" lnSpcReduction="20000"/>
          </a:bodyPr>
          <a:lstStyle/>
          <a:p>
            <a:pPr lvl="0">
              <a:buFont typeface="Wingdings" panose="05000000000000000000" pitchFamily="2" charset="2"/>
              <a:buChar char="q"/>
            </a:pPr>
            <a:r>
              <a:rPr lang="en-US" sz="2600" b="1" dirty="0">
                <a:solidFill>
                  <a:srgbClr val="0070C0"/>
                </a:solidFill>
              </a:rPr>
              <a:t>NUMBER OF BOOKS ISSUED TO EACH </a:t>
            </a:r>
            <a:r>
              <a:rPr lang="en-US" sz="2600" b="1" dirty="0" smtClean="0">
                <a:solidFill>
                  <a:srgbClr val="0070C0"/>
                </a:solidFill>
              </a:rPr>
              <a:t>STUDENT                                 3 </a:t>
            </a:r>
            <a:r>
              <a:rPr lang="en-US" sz="2600" b="1" dirty="0">
                <a:solidFill>
                  <a:srgbClr val="0070C0"/>
                </a:solidFill>
              </a:rPr>
              <a:t>BOOKS</a:t>
            </a:r>
            <a:endParaRPr lang="en-US" sz="2600" dirty="0">
              <a:solidFill>
                <a:srgbClr val="0070C0"/>
              </a:solidFill>
            </a:endParaRPr>
          </a:p>
          <a:p>
            <a:pPr lvl="0">
              <a:buFont typeface="Wingdings" panose="05000000000000000000" pitchFamily="2" charset="2"/>
              <a:buChar char="q"/>
            </a:pPr>
            <a:r>
              <a:rPr lang="en-US" sz="2600" b="1" dirty="0">
                <a:solidFill>
                  <a:srgbClr val="0070C0"/>
                </a:solidFill>
              </a:rPr>
              <a:t>PERIOD OF RETENTION        </a:t>
            </a:r>
            <a:r>
              <a:rPr lang="en-US" sz="2600" dirty="0">
                <a:solidFill>
                  <a:srgbClr val="0070C0"/>
                </a:solidFill>
              </a:rPr>
              <a:t> </a:t>
            </a:r>
            <a:r>
              <a:rPr lang="en-US" sz="2600" dirty="0" smtClean="0">
                <a:solidFill>
                  <a:srgbClr val="0070C0"/>
                </a:solidFill>
              </a:rPr>
              <a:t>                                                                   </a:t>
            </a:r>
            <a:r>
              <a:rPr lang="en-US" sz="2600" b="1" dirty="0" smtClean="0">
                <a:solidFill>
                  <a:srgbClr val="0070C0"/>
                </a:solidFill>
              </a:rPr>
              <a:t>21 </a:t>
            </a:r>
            <a:r>
              <a:rPr lang="en-US" sz="2600" b="1" dirty="0">
                <a:solidFill>
                  <a:srgbClr val="0070C0"/>
                </a:solidFill>
              </a:rPr>
              <a:t>DAYS</a:t>
            </a:r>
            <a:endParaRPr lang="en-US" sz="2600" dirty="0">
              <a:solidFill>
                <a:srgbClr val="0070C0"/>
              </a:solidFill>
            </a:endParaRPr>
          </a:p>
          <a:p>
            <a:pPr lvl="0">
              <a:buFont typeface="Wingdings" panose="05000000000000000000" pitchFamily="2" charset="2"/>
              <a:buChar char="q"/>
            </a:pPr>
            <a:r>
              <a:rPr lang="en-US" sz="2600" b="1" dirty="0" smtClean="0">
                <a:solidFill>
                  <a:srgbClr val="0070C0"/>
                </a:solidFill>
              </a:rPr>
              <a:t>MERITORIOUS/SC  </a:t>
            </a:r>
            <a:r>
              <a:rPr lang="en-US" sz="2600" b="1" dirty="0">
                <a:solidFill>
                  <a:srgbClr val="0070C0"/>
                </a:solidFill>
              </a:rPr>
              <a:t>STUDENTS  GET   </a:t>
            </a:r>
            <a:r>
              <a:rPr lang="en-US" sz="2600" dirty="0">
                <a:solidFill>
                  <a:srgbClr val="0070C0"/>
                </a:solidFill>
              </a:rPr>
              <a:t> </a:t>
            </a:r>
            <a:r>
              <a:rPr lang="en-US" sz="2600" dirty="0" smtClean="0">
                <a:solidFill>
                  <a:srgbClr val="0070C0"/>
                </a:solidFill>
              </a:rPr>
              <a:t>                                           </a:t>
            </a:r>
            <a:r>
              <a:rPr lang="en-US" sz="2600" b="1" dirty="0" smtClean="0">
                <a:solidFill>
                  <a:srgbClr val="0070C0"/>
                </a:solidFill>
              </a:rPr>
              <a:t>2 </a:t>
            </a:r>
            <a:r>
              <a:rPr lang="en-US" sz="2600" b="1" dirty="0">
                <a:solidFill>
                  <a:srgbClr val="0070C0"/>
                </a:solidFill>
              </a:rPr>
              <a:t>BOOKS EXTRA</a:t>
            </a:r>
            <a:endParaRPr lang="en-US" sz="2600" dirty="0">
              <a:solidFill>
                <a:srgbClr val="0070C0"/>
              </a:solidFill>
            </a:endParaRPr>
          </a:p>
          <a:p>
            <a:pPr marL="0" indent="0" algn="ctr">
              <a:buNone/>
            </a:pPr>
            <a:endParaRPr lang="en-US" sz="3500" b="1" dirty="0" smtClean="0">
              <a:solidFill>
                <a:srgbClr val="C00000"/>
              </a:solidFill>
            </a:endParaRPr>
          </a:p>
          <a:p>
            <a:pPr marL="0" indent="0" algn="ctr">
              <a:buNone/>
            </a:pPr>
            <a:r>
              <a:rPr lang="en-US" sz="7700" b="1" dirty="0" smtClean="0">
                <a:solidFill>
                  <a:srgbClr val="C00000"/>
                </a:solidFill>
              </a:rPr>
              <a:t>CIRCULATION TIMINGS </a:t>
            </a:r>
            <a:endParaRPr lang="en-US" sz="7700" b="1" dirty="0" smtClean="0">
              <a:solidFill>
                <a:srgbClr val="C00000"/>
              </a:solidFill>
            </a:endParaRPr>
          </a:p>
          <a:p>
            <a:pPr marL="0" indent="0" algn="ctr">
              <a:buNone/>
            </a:pPr>
            <a:r>
              <a:rPr lang="en-US" sz="7700" dirty="0" smtClean="0">
                <a:solidFill>
                  <a:srgbClr val="C00000"/>
                </a:solidFill>
              </a:rPr>
              <a:t>9:30 </a:t>
            </a:r>
            <a:r>
              <a:rPr lang="en-US" sz="7700" dirty="0">
                <a:solidFill>
                  <a:srgbClr val="C00000"/>
                </a:solidFill>
              </a:rPr>
              <a:t>am to 4:00 pm </a:t>
            </a:r>
            <a:endParaRPr lang="en-US" sz="7700" dirty="0">
              <a:solidFill>
                <a:srgbClr val="C00000"/>
              </a:solidFill>
            </a:endParaRPr>
          </a:p>
          <a:p>
            <a:pPr marL="0" indent="0" algn="ctr">
              <a:buNone/>
            </a:pPr>
            <a:endParaRPr lang="en-US" sz="3500" b="1" dirty="0" smtClean="0"/>
          </a:p>
          <a:p>
            <a:pPr marL="0" indent="0" algn="ctr">
              <a:buNone/>
            </a:pPr>
            <a:r>
              <a:rPr lang="en-US" sz="4400" b="1" dirty="0" smtClean="0"/>
              <a:t>IMPORTANT:   </a:t>
            </a:r>
            <a:r>
              <a:rPr lang="en-US" sz="4400" b="1" dirty="0"/>
              <a:t>ALL THE STUDENTS GET CLEARED THEIR LIBRARY ACCOUNTS AT THE END OF EACH SEMESTER</a:t>
            </a:r>
            <a:endParaRPr lang="en-US" sz="4400" dirty="0"/>
          </a:p>
          <a:p>
            <a:endParaRPr lang="en-US" dirty="0"/>
          </a:p>
        </p:txBody>
      </p:sp>
    </p:spTree>
  </p:cSld>
  <p:clrMapOvr>
    <a:masterClrMapping/>
  </p:clrMapOvr>
  <p:transition advTm="100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Autofit/>
          </a:bodyPr>
          <a:lstStyle/>
          <a:p>
            <a:br>
              <a:rPr lang="en-US" sz="3600" u="sng" dirty="0" smtClean="0">
                <a:solidFill>
                  <a:srgbClr val="FF0000"/>
                </a:solidFill>
              </a:rPr>
            </a:br>
            <a:r>
              <a:rPr lang="en-US" sz="3600" u="sng" dirty="0" smtClean="0">
                <a:solidFill>
                  <a:srgbClr val="FF0000"/>
                </a:solidFill>
              </a:rPr>
              <a:t>LIBRARY </a:t>
            </a:r>
            <a:r>
              <a:rPr lang="en-US" sz="3600" u="sng" dirty="0">
                <a:solidFill>
                  <a:srgbClr val="FF0000"/>
                </a:solidFill>
              </a:rPr>
              <a:t>MEMBER ID </a:t>
            </a:r>
            <a:r>
              <a:rPr lang="en-US" sz="3600" u="sng" dirty="0" smtClean="0">
                <a:solidFill>
                  <a:srgbClr val="FF0000"/>
                </a:solidFill>
              </a:rPr>
              <a:t>CARD                           </a:t>
            </a:r>
            <a:r>
              <a:rPr lang="en-US" sz="3600" u="sng" dirty="0">
                <a:solidFill>
                  <a:srgbClr val="FF0000"/>
                </a:solidFill>
              </a:rPr>
              <a:t>&amp; </a:t>
            </a:r>
            <a:r>
              <a:rPr lang="en-US" sz="3600" u="sng" dirty="0" smtClean="0">
                <a:solidFill>
                  <a:srgbClr val="FF0000"/>
                </a:solidFill>
              </a:rPr>
              <a:t>READER </a:t>
            </a:r>
            <a:r>
              <a:rPr lang="en-US" sz="3600" u="sng" dirty="0">
                <a:solidFill>
                  <a:srgbClr val="FF0000"/>
                </a:solidFill>
              </a:rPr>
              <a:t>TICKETS</a:t>
            </a:r>
            <a:br>
              <a:rPr lang="en-US" sz="2000" dirty="0">
                <a:solidFill>
                  <a:srgbClr val="FF0000"/>
                </a:solidFill>
              </a:rPr>
            </a:br>
            <a:endParaRPr lang="en-US" dirty="0">
              <a:solidFill>
                <a:srgbClr val="FF0000"/>
              </a:solidFill>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685800" y="1905000"/>
            <a:ext cx="4495800" cy="25146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2600" y="1371600"/>
            <a:ext cx="3124200" cy="4800601"/>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lgerian" panose="04020705040A02060702" pitchFamily="82" charset="0"/>
              </a:rPr>
              <a:t>STACK AREA</a:t>
            </a:r>
            <a:endParaRPr lang="en-US" dirty="0">
              <a:latin typeface="Algerian" panose="04020705040A02060702" pitchFamily="82" charset="0"/>
            </a:endParaRPr>
          </a:p>
        </p:txBody>
      </p:sp>
      <p:pic>
        <p:nvPicPr>
          <p:cNvPr id="3" name="Picture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57200" y="1219199"/>
            <a:ext cx="8077200" cy="4953001"/>
          </a:xfrm>
          <a:prstGeom prst="snip2DiagRect">
            <a:avLst/>
          </a:prstGeom>
          <a:solidFill>
            <a:srgbClr val="FFFFFF">
              <a:shade val="85000"/>
            </a:srgbClr>
          </a:solidFill>
          <a:ln w="88900" cap="sq">
            <a:solidFill>
              <a:schemeClr val="accent6">
                <a:lumMod val="5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advTm="100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solidFill>
                  <a:srgbClr val="00B050"/>
                </a:solidFill>
              </a:rPr>
              <a:t>GENERALIA</a:t>
            </a:r>
            <a:endParaRPr lang="en-US" b="1" dirty="0">
              <a:solidFill>
                <a:srgbClr val="00B050"/>
              </a:solidFill>
            </a:endParaRPr>
          </a:p>
        </p:txBody>
      </p:sp>
      <p:pic>
        <p:nvPicPr>
          <p:cNvPr id="4" name="Content Placeholder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1066801" y="1417638"/>
            <a:ext cx="7315200" cy="4983162"/>
          </a:xfrm>
          <a:prstGeom prst="rect">
            <a:avLst/>
          </a:prstGeom>
          <a:ln w="127000" cap="rnd">
            <a:solidFill>
              <a:srgbClr val="92D050"/>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Tm="1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Algerian" panose="04020705040A02060702" pitchFamily="82" charset="0"/>
              </a:rPr>
              <a:t>LIBRARY AT A GLANCE</a:t>
            </a:r>
            <a:endParaRPr lang="en-US" sz="5400" dirty="0">
              <a:latin typeface="Algerian" panose="04020705040A02060702" pitchFamily="82" charset="0"/>
            </a:endParaRPr>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362200" y="1600200"/>
            <a:ext cx="5257800" cy="4876800"/>
          </a:xfrm>
          <a:prstGeom prst="rect">
            <a:avLst/>
          </a:prstGeom>
          <a:ln w="88900" cap="sq" cmpd="thickThin">
            <a:solidFill>
              <a:srgbClr val="000000"/>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PERIODICAL SECTION </a:t>
            </a:r>
            <a:endParaRPr lang="en-US" sz="6600" dirty="0">
              <a:latin typeface="Britannic Bold" panose="020B0903060703020204" pitchFamily="34" charset="0"/>
            </a:endParaRPr>
          </a:p>
        </p:txBody>
      </p:sp>
      <p:sp>
        <p:nvSpPr>
          <p:cNvPr id="6" name="Rectangle 5"/>
          <p:cNvSpPr/>
          <p:nvPr/>
        </p:nvSpPr>
        <p:spPr>
          <a:xfrm rot="10800000" flipV="1">
            <a:off x="381000" y="5668963"/>
            <a:ext cx="8610599" cy="646331"/>
          </a:xfrm>
          <a:prstGeom prst="rect">
            <a:avLst/>
          </a:prstGeom>
        </p:spPr>
        <p:txBody>
          <a:bodyPr wrap="square">
            <a:spAutoFit/>
          </a:bodyPr>
          <a:lstStyle/>
          <a:p>
            <a:pPr algn="ctr"/>
            <a:r>
              <a:rPr lang="en-US" dirty="0">
                <a:latin typeface="Arial Black" panose="020B0A04020102020204" pitchFamily="34" charset="0"/>
                <a:ea typeface="SimSun" panose="02010600030101010101" pitchFamily="2" charset="-122"/>
              </a:rPr>
              <a:t>LIBRARY SUBSCRIBES TO </a:t>
            </a:r>
            <a:r>
              <a:rPr lang="en-US" dirty="0" smtClean="0">
                <a:latin typeface="Arial Black" panose="020B0A04020102020204" pitchFamily="34" charset="0"/>
                <a:ea typeface="SimSun" panose="02010600030101010101" pitchFamily="2" charset="-122"/>
              </a:rPr>
              <a:t>15 </a:t>
            </a:r>
            <a:r>
              <a:rPr lang="en-US" dirty="0">
                <a:latin typeface="Arial Black" panose="020B0A04020102020204" pitchFamily="34" charset="0"/>
                <a:ea typeface="SimSun" panose="02010600030101010101" pitchFamily="2" charset="-122"/>
              </a:rPr>
              <a:t>PRINT </a:t>
            </a:r>
            <a:r>
              <a:rPr lang="en-US" dirty="0" smtClean="0">
                <a:latin typeface="Arial Black" panose="020B0A04020102020204" pitchFamily="34" charset="0"/>
                <a:ea typeface="SimSun" panose="02010600030101010101" pitchFamily="2" charset="-122"/>
              </a:rPr>
              <a:t>JOURNALS, </a:t>
            </a:r>
            <a:r>
              <a:rPr lang="en-US" dirty="0">
                <a:latin typeface="Arial Black" panose="020B0A04020102020204" pitchFamily="34" charset="0"/>
                <a:ea typeface="SimSun" panose="02010600030101010101" pitchFamily="2" charset="-122"/>
              </a:rPr>
              <a:t>8</a:t>
            </a:r>
            <a:r>
              <a:rPr lang="en-US" b="1" dirty="0">
                <a:latin typeface="Arial Black" panose="020B0A04020102020204" pitchFamily="34" charset="0"/>
                <a:ea typeface="SimSun" panose="02010600030101010101" pitchFamily="2" charset="-122"/>
              </a:rPr>
              <a:t> </a:t>
            </a:r>
            <a:r>
              <a:rPr lang="en-US" b="1" dirty="0" smtClean="0">
                <a:latin typeface="Arial Black" panose="020B0A04020102020204" pitchFamily="34" charset="0"/>
                <a:ea typeface="SimSun" panose="02010600030101010101" pitchFamily="2" charset="-122"/>
              </a:rPr>
              <a:t>MAGAZINES</a:t>
            </a:r>
            <a:r>
              <a:rPr lang="en-US" b="1" dirty="0">
                <a:latin typeface="Arial Black" panose="020B0A04020102020204" pitchFamily="34" charset="0"/>
                <a:ea typeface="SimSun" panose="02010600030101010101" pitchFamily="2" charset="-122"/>
              </a:rPr>
              <a:t> </a:t>
            </a:r>
            <a:r>
              <a:rPr lang="en-US" dirty="0">
                <a:latin typeface="Arial Black" panose="020B0A04020102020204" pitchFamily="34" charset="0"/>
                <a:ea typeface="SimSun" panose="02010600030101010101" pitchFamily="2" charset="-122"/>
              </a:rPr>
              <a:t>AND </a:t>
            </a:r>
            <a:r>
              <a:rPr lang="en-US" b="1" dirty="0" smtClean="0">
                <a:latin typeface="Arial Black" panose="020B0A04020102020204" pitchFamily="34" charset="0"/>
                <a:ea typeface="SimSun" panose="02010600030101010101" pitchFamily="2" charset="-122"/>
              </a:rPr>
              <a:t>10</a:t>
            </a:r>
            <a:r>
              <a:rPr lang="en-US" b="1" dirty="0">
                <a:latin typeface="Arial Black" panose="020B0A04020102020204" pitchFamily="34" charset="0"/>
                <a:ea typeface="SimSun" panose="02010600030101010101" pitchFamily="2" charset="-122"/>
              </a:rPr>
              <a:t> NEWSPAPERS</a:t>
            </a:r>
            <a:endParaRPr lang="en-US" dirty="0">
              <a:latin typeface="Arial Black" panose="020B0A04020102020204" pitchFamily="34" charset="0"/>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609600" y="1600201"/>
            <a:ext cx="7620000" cy="3886199"/>
          </a:xfrm>
          <a:prstGeom prst="round2DiagRect">
            <a:avLst>
              <a:gd name="adj1" fmla="val 16667"/>
              <a:gd name="adj2" fmla="val 0"/>
            </a:avLst>
          </a:prstGeom>
          <a:ln w="88900" cap="sq">
            <a:solidFill>
              <a:srgbClr val="00B0F0"/>
            </a:solidFill>
            <a:miter lim="800000"/>
            <a:headEnd/>
            <a:tailEnd/>
          </a:ln>
          <a:effectLst>
            <a:outerShdw blurRad="254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lgerian" panose="04020705040A02060702" pitchFamily="82" charset="0"/>
              </a:rPr>
              <a:t>BOUND VOLUMES SECTION</a:t>
            </a:r>
            <a:br>
              <a:rPr lang="en-US" dirty="0" smtClean="0">
                <a:latin typeface="Algerian" panose="04020705040A02060702" pitchFamily="82" charset="0"/>
              </a:rPr>
            </a:br>
            <a:r>
              <a:rPr lang="en-US" dirty="0" smtClean="0">
                <a:latin typeface="Algerian" panose="04020705040A02060702" pitchFamily="82" charset="0"/>
              </a:rPr>
              <a:t>JOURNALS till 2024</a:t>
            </a:r>
            <a:endParaRPr lang="en-US" dirty="0">
              <a:latin typeface="Algerian" panose="04020705040A02060702" pitchFamily="82" charset="0"/>
            </a:endParaRPr>
          </a:p>
        </p:txBody>
      </p:sp>
      <p:pic>
        <p:nvPicPr>
          <p:cNvPr id="5" name="Content Placeholder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533400" y="1600200"/>
            <a:ext cx="8305800" cy="4800600"/>
          </a:xfrm>
          <a:prstGeom prst="snip2DiagRect">
            <a:avLst/>
          </a:prstGeom>
          <a:solidFill>
            <a:srgbClr val="FFFFFF">
              <a:shade val="85000"/>
            </a:srgbClr>
          </a:solidFill>
          <a:ln w="88900" cap="sq">
            <a:solidFill>
              <a:srgbClr val="7030A0"/>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advTm="100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THESIS &amp; DISSERTATIONS</a:t>
            </a:r>
            <a:endParaRPr lang="en-US" b="1" dirty="0"/>
          </a:p>
        </p:txBody>
      </p:sp>
      <p:pic>
        <p:nvPicPr>
          <p:cNvPr id="7" name="Content Placeholder 6"/>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609600" y="1295400"/>
            <a:ext cx="8077200" cy="5181600"/>
          </a:xfrm>
          <a:prstGeom prst="rect">
            <a:avLst/>
          </a:prstGeom>
          <a:ln w="88900" cap="sq" cmpd="thickThin">
            <a:solidFill>
              <a:srgbClr val="00B050"/>
            </a:solidFill>
            <a:prstDash val="solid"/>
            <a:miter lim="800000"/>
            <a:headEnd/>
            <a:tailEnd/>
          </a:ln>
          <a:effectLst>
            <a:innerShdw blurRad="76200">
              <a:srgbClr val="000000"/>
            </a:innerShdw>
          </a:effectLst>
        </p:spPr>
      </p:pic>
    </p:spTree>
  </p:cSld>
  <p:clrMapOvr>
    <a:masterClrMapping/>
  </p:clrMapOvr>
  <p:transition advTm="100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Britannic Bold" panose="020B0903060703020204" pitchFamily="34" charset="0"/>
              </a:rPr>
              <a:t>LIST OF PRINT </a:t>
            </a:r>
            <a:r>
              <a:rPr lang="en-US" sz="3600" b="1" dirty="0" smtClean="0">
                <a:latin typeface="Britannic Bold" panose="020B0903060703020204" pitchFamily="34" charset="0"/>
              </a:rPr>
              <a:t>JOURNALS- YEAR 2026</a:t>
            </a:r>
            <a:endParaRPr lang="en-US" sz="3600" dirty="0"/>
          </a:p>
        </p:txBody>
      </p:sp>
      <p:graphicFrame>
        <p:nvGraphicFramePr>
          <p:cNvPr id="4" name="Content Placeholder 3"/>
          <p:cNvGraphicFramePr>
            <a:graphicFrameLocks noGrp="1"/>
          </p:cNvGraphicFramePr>
          <p:nvPr>
            <p:ph idx="1"/>
          </p:nvPr>
        </p:nvGraphicFramePr>
        <p:xfrm>
          <a:off x="289560" y="1295400"/>
          <a:ext cx="8397240" cy="5334000"/>
        </p:xfrm>
        <a:graphic>
          <a:graphicData uri="http://schemas.openxmlformats.org/drawingml/2006/table">
            <a:tbl>
              <a:tblPr>
                <a:tableStyleId>{5C22544A-7EE6-4342-B048-85BDC9FD1C3A}</a:tableStyleId>
              </a:tblPr>
              <a:tblGrid>
                <a:gridCol w="3684270"/>
                <a:gridCol w="4712970"/>
              </a:tblGrid>
              <a:tr h="213360">
                <a:tc>
                  <a:txBody>
                    <a:bodyPr/>
                    <a:lstStyle/>
                    <a:p>
                      <a:pPr indent="0">
                        <a:buNone/>
                      </a:pPr>
                      <a:r>
                        <a:rPr lang="en-US" sz="2800" b="1" dirty="0">
                          <a:latin typeface="Cambria" panose="02040503050406030204" charset="0"/>
                          <a:cs typeface="Cambria" panose="02040503050406030204" charset="0"/>
                        </a:rPr>
                        <a:t>JOURNAL </a:t>
                      </a:r>
                      <a:endParaRPr lang="en-US" sz="2800" b="1" dirty="0">
                        <a:latin typeface="Cambria" panose="02040503050406030204" charset="0"/>
                        <a:ea typeface="Bahnschrift SemiLight" panose="020B0502040204020203" charset="0"/>
                        <a:cs typeface="Cambria" panose="02040503050406030204" charset="0"/>
                      </a:endParaRPr>
                    </a:p>
                  </a:txBody>
                  <a:tcPr marL="68580" marR="68580" marT="0" marB="0" anchor="b"/>
                </a:tc>
                <a:tc>
                  <a:txBody>
                    <a:bodyPr/>
                    <a:lstStyle/>
                    <a:p>
                      <a:pPr indent="0" algn="ctr">
                        <a:buNone/>
                      </a:pPr>
                      <a:r>
                        <a:rPr lang="en-US" sz="2800" b="1" dirty="0">
                          <a:latin typeface="Cambria" panose="02040503050406030204" charset="0"/>
                          <a:cs typeface="Cambria" panose="02040503050406030204" charset="0"/>
                        </a:rPr>
                        <a:t>National/ INTL</a:t>
                      </a:r>
                      <a:endParaRPr lang="en-US" sz="2800" b="1" dirty="0">
                        <a:latin typeface="Cambria" panose="02040503050406030204" charset="0"/>
                        <a:ea typeface="Bahnschrift SemiLight" panose="020B0502040204020203" charset="0"/>
                        <a:cs typeface="Cambria" panose="02040503050406030204" charset="0"/>
                      </a:endParaRPr>
                    </a:p>
                  </a:txBody>
                  <a:tcPr marL="68580" marR="68580" marT="0" marB="0" anchor="ctr"/>
                </a:tc>
              </a:tr>
              <a:tr h="213360">
                <a:tc>
                  <a:txBody>
                    <a:bodyPr/>
                    <a:lstStyle/>
                    <a:p>
                      <a:pPr indent="0">
                        <a:buNone/>
                      </a:pPr>
                      <a:r>
                        <a:rPr lang="en-US" sz="1400" b="1">
                          <a:latin typeface="Cambria" panose="02040503050406030204" charset="0"/>
                          <a:cs typeface="Cambria" panose="02040503050406030204" charset="0"/>
                        </a:rPr>
                        <a:t>INVENTI IMPACT-ADVANCED DOSAGING</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dirty="0">
                          <a:latin typeface="Cambria" panose="02040503050406030204" charset="0"/>
                          <a:cs typeface="Cambria" panose="02040503050406030204" charset="0"/>
                        </a:rPr>
                        <a:t>NATIONAL</a:t>
                      </a:r>
                      <a:endParaRPr lang="en-US" sz="1400" b="1" dirty="0">
                        <a:latin typeface="Cambria" panose="02040503050406030204" charset="0"/>
                        <a:ea typeface="Century Gothic" panose="020B0502020202020204" charset="0"/>
                        <a:cs typeface="Cambria" panose="02040503050406030204" charset="0"/>
                      </a:endParaRPr>
                    </a:p>
                  </a:txBody>
                  <a:tcPr marL="68580" marR="68580" marT="0" marB="0" anchor="ctr"/>
                </a:tc>
              </a:tr>
              <a:tr h="213360">
                <a:tc>
                  <a:txBody>
                    <a:bodyPr/>
                    <a:lstStyle/>
                    <a:p>
                      <a:pPr indent="0">
                        <a:buNone/>
                      </a:pPr>
                      <a:r>
                        <a:rPr lang="en-US" sz="1400" b="1">
                          <a:latin typeface="Cambria" panose="02040503050406030204" charset="0"/>
                          <a:cs typeface="Cambria" panose="02040503050406030204" charset="0"/>
                        </a:rPr>
                        <a:t>INVENTI IMPACT-BIOMEDICAL ANALYSIS</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dirty="0">
                          <a:latin typeface="Cambria" panose="02040503050406030204" charset="0"/>
                          <a:cs typeface="Cambria" panose="02040503050406030204" charset="0"/>
                        </a:rPr>
                        <a:t>NATIONAL</a:t>
                      </a:r>
                      <a:endParaRPr lang="en-US" sz="1400" b="1" dirty="0">
                        <a:latin typeface="Cambria" panose="02040503050406030204" charset="0"/>
                        <a:ea typeface="Century Gothic" panose="020B0502020202020204" charset="0"/>
                        <a:cs typeface="Cambria" panose="02040503050406030204" charset="0"/>
                      </a:endParaRPr>
                    </a:p>
                  </a:txBody>
                  <a:tcPr marL="68580" marR="68580" marT="0" marB="0" anchor="ctr"/>
                </a:tc>
              </a:tr>
              <a:tr h="213360">
                <a:tc>
                  <a:txBody>
                    <a:bodyPr/>
                    <a:lstStyle/>
                    <a:p>
                      <a:pPr indent="0">
                        <a:buNone/>
                      </a:pPr>
                      <a:r>
                        <a:rPr lang="en-US" sz="1400" b="1">
                          <a:latin typeface="Cambria" panose="02040503050406030204" charset="0"/>
                          <a:cs typeface="Cambria" panose="02040503050406030204" charset="0"/>
                        </a:rPr>
                        <a:t>INVENTI IMPACT-CLINICAL RESEARCH</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213360">
                <a:tc>
                  <a:txBody>
                    <a:bodyPr/>
                    <a:lstStyle/>
                    <a:p>
                      <a:pPr indent="0">
                        <a:buNone/>
                      </a:pPr>
                      <a:r>
                        <a:rPr lang="en-US" sz="1400" b="1">
                          <a:latin typeface="Cambria" panose="02040503050406030204" charset="0"/>
                          <a:cs typeface="Cambria" panose="02040503050406030204" charset="0"/>
                        </a:rPr>
                        <a:t>INVENTI IMPACT-GENE MEDICINES</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213360">
                <a:tc>
                  <a:txBody>
                    <a:bodyPr/>
                    <a:lstStyle/>
                    <a:p>
                      <a:pPr indent="0">
                        <a:buNone/>
                      </a:pPr>
                      <a:r>
                        <a:rPr lang="en-US" sz="1400" b="1">
                          <a:latin typeface="Cambria" panose="02040503050406030204" charset="0"/>
                          <a:cs typeface="Cambria" panose="02040503050406030204" charset="0"/>
                        </a:rPr>
                        <a:t>INVENTI IMPACT-MED-CHEM</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426720">
                <a:tc>
                  <a:txBody>
                    <a:bodyPr/>
                    <a:lstStyle/>
                    <a:p>
                      <a:pPr indent="0">
                        <a:buNone/>
                      </a:pPr>
                      <a:r>
                        <a:rPr lang="en-US" sz="1400" b="1">
                          <a:latin typeface="Cambria" panose="02040503050406030204" charset="0"/>
                          <a:cs typeface="Cambria" panose="02040503050406030204" charset="0"/>
                        </a:rPr>
                        <a:t>INVENTI IMPACT-PHARM ANALYSIS &amp; QUALITY ASSURANCE</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426720">
                <a:tc>
                  <a:txBody>
                    <a:bodyPr/>
                    <a:lstStyle/>
                    <a:p>
                      <a:pPr indent="0">
                        <a:buNone/>
                      </a:pPr>
                      <a:r>
                        <a:rPr lang="en-US" sz="1400" b="1">
                          <a:latin typeface="Cambria" panose="02040503050406030204" charset="0"/>
                          <a:cs typeface="Cambria" panose="02040503050406030204" charset="0"/>
                        </a:rPr>
                        <a:t>INVENTI IMPACT-PHARM BIOTECH &amp; MICROBIO</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426720">
                <a:tc>
                  <a:txBody>
                    <a:bodyPr/>
                    <a:lstStyle/>
                    <a:p>
                      <a:pPr indent="0">
                        <a:buNone/>
                      </a:pPr>
                      <a:r>
                        <a:rPr lang="en-US" sz="1400" b="1">
                          <a:latin typeface="Cambria" panose="02040503050406030204" charset="0"/>
                          <a:cs typeface="Cambria" panose="02040503050406030204" charset="0"/>
                        </a:rPr>
                        <a:t>INVENTI IMPACT-PHARMACOKINETICS &amp; PHARMACODYNAMICS</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213360">
                <a:tc>
                  <a:txBody>
                    <a:bodyPr/>
                    <a:lstStyle/>
                    <a:p>
                      <a:pPr indent="0">
                        <a:buNone/>
                      </a:pPr>
                      <a:r>
                        <a:rPr lang="en-US" sz="1400" b="1">
                          <a:latin typeface="Cambria" panose="02040503050406030204" charset="0"/>
                          <a:cs typeface="Cambria" panose="02040503050406030204" charset="0"/>
                        </a:rPr>
                        <a:t>INVENTI IMPACT- PHARMACY PRACTICE</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213360">
                <a:tc>
                  <a:txBody>
                    <a:bodyPr/>
                    <a:lstStyle/>
                    <a:p>
                      <a:pPr indent="0">
                        <a:buNone/>
                      </a:pPr>
                      <a:r>
                        <a:rPr lang="en-US" sz="1400" b="1">
                          <a:latin typeface="Cambria" panose="02040503050406030204" charset="0"/>
                          <a:cs typeface="Cambria" panose="02040503050406030204" charset="0"/>
                        </a:rPr>
                        <a:t>INVENTI IMPACT-PHARM TECH</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426720">
                <a:tc>
                  <a:txBody>
                    <a:bodyPr/>
                    <a:lstStyle/>
                    <a:p>
                      <a:pPr indent="0">
                        <a:buNone/>
                      </a:pPr>
                      <a:r>
                        <a:rPr lang="en-US" sz="1400" b="1" dirty="0">
                          <a:latin typeface="Cambria" panose="02040503050406030204" charset="0"/>
                          <a:cs typeface="Cambria" panose="02040503050406030204" charset="0"/>
                        </a:rPr>
                        <a:t>INTERNATIONAL JOURNAL OF DRUG REGULATORY AFFAIRS</a:t>
                      </a:r>
                      <a:endParaRPr lang="en-US" sz="1400" b="1" dirty="0">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INTERNATIONAL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426720">
                <a:tc>
                  <a:txBody>
                    <a:bodyPr/>
                    <a:lstStyle/>
                    <a:p>
                      <a:pPr indent="0">
                        <a:buNone/>
                      </a:pPr>
                      <a:r>
                        <a:rPr lang="en-US" sz="1400" b="1">
                          <a:latin typeface="Cambria" panose="02040503050406030204" charset="0"/>
                          <a:cs typeface="Cambria" panose="02040503050406030204" charset="0"/>
                        </a:rPr>
                        <a:t>INTERNATIONAL JOURNAL OF PHARMACY &amp; DRUG RESEARCH</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INTERNATIONAL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426720">
                <a:tc>
                  <a:txBody>
                    <a:bodyPr/>
                    <a:lstStyle/>
                    <a:p>
                      <a:pPr indent="0">
                        <a:buNone/>
                      </a:pPr>
                      <a:r>
                        <a:rPr lang="en-US" sz="1400" b="1">
                          <a:latin typeface="Cambria" panose="02040503050406030204" charset="0"/>
                          <a:cs typeface="Cambria" panose="02040503050406030204" charset="0"/>
                        </a:rPr>
                        <a:t>GLOBAL JOURNAL OF PHARMACEUTICAL SCIENCES &amp; EDUCATION</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INTERNATIONAL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426720">
                <a:tc>
                  <a:txBody>
                    <a:bodyPr/>
                    <a:lstStyle/>
                    <a:p>
                      <a:pPr indent="0">
                        <a:buNone/>
                      </a:pPr>
                      <a:r>
                        <a:rPr lang="en-US" sz="1400" b="1">
                          <a:latin typeface="Cambria" panose="02040503050406030204" charset="0"/>
                          <a:cs typeface="Cambria" panose="02040503050406030204" charset="0"/>
                        </a:rPr>
                        <a:t>INTERNATIONAL JOURNAL OF BIOMEDICAL &amp; HEALTHCARE SCIENCES</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a:latin typeface="Cambria" panose="02040503050406030204" charset="0"/>
                          <a:cs typeface="Cambria" panose="02040503050406030204" charset="0"/>
                        </a:rPr>
                        <a:t>INTERNATIONAL</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r>
              <a:tr h="426720">
                <a:tc>
                  <a:txBody>
                    <a:bodyPr/>
                    <a:lstStyle/>
                    <a:p>
                      <a:pPr indent="0">
                        <a:buNone/>
                      </a:pPr>
                      <a:r>
                        <a:rPr lang="en-US" sz="1400" b="1">
                          <a:latin typeface="Cambria" panose="02040503050406030204" charset="0"/>
                          <a:cs typeface="Cambria" panose="02040503050406030204" charset="0"/>
                        </a:rPr>
                        <a:t>INTERNATIONAL JOURNAL OF APPLIED PHARMACEUTICS</a:t>
                      </a:r>
                      <a:endParaRPr lang="en-US" sz="1400" b="1">
                        <a:latin typeface="Cambria" panose="02040503050406030204" charset="0"/>
                        <a:ea typeface="Century Gothic" panose="020B0502020202020204" charset="0"/>
                        <a:cs typeface="Cambria" panose="02040503050406030204" charset="0"/>
                      </a:endParaRPr>
                    </a:p>
                  </a:txBody>
                  <a:tcPr marL="68580" marR="68580" marT="0" marB="0" anchor="ctr"/>
                </a:tc>
                <a:tc>
                  <a:txBody>
                    <a:bodyPr/>
                    <a:lstStyle/>
                    <a:p>
                      <a:pPr indent="0" algn="ctr">
                        <a:buNone/>
                      </a:pPr>
                      <a:r>
                        <a:rPr lang="en-US" sz="1400" b="1" dirty="0">
                          <a:latin typeface="Cambria" panose="02040503050406030204" charset="0"/>
                          <a:cs typeface="Cambria" panose="02040503050406030204" charset="0"/>
                        </a:rPr>
                        <a:t>INTERNATIONAL</a:t>
                      </a:r>
                      <a:endParaRPr lang="en-US" sz="1400" b="1" dirty="0">
                        <a:latin typeface="Cambria" panose="02040503050406030204" charset="0"/>
                        <a:ea typeface="Century Gothic" panose="020B0502020202020204" charset="0"/>
                        <a:cs typeface="Cambria" panose="02040503050406030204" charset="0"/>
                      </a:endParaRPr>
                    </a:p>
                  </a:txBody>
                  <a:tcPr marL="68580" marR="68580" marT="0" marB="0" anchor="ctr"/>
                </a:tc>
              </a:tr>
            </a:tbl>
          </a:graphicData>
        </a:graphic>
      </p:graphicFrame>
    </p:spTree>
  </p:cSld>
  <p:clrMapOvr>
    <a:masterClrMapping/>
  </p:clrMapOvr>
  <p:transition advTm="1000"/>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rcRect/>
          <a:stretch>
            <a:fillRect/>
          </a:stretch>
        </p:blipFill>
        <p:spPr bwMode="auto">
          <a:xfrm>
            <a:off x="228600" y="1066800"/>
            <a:ext cx="698500" cy="5270500"/>
          </a:xfrm>
          <a:prstGeom prst="rect">
            <a:avLst/>
          </a:prstGeom>
          <a:noFill/>
          <a:ln w="9525">
            <a:noFill/>
            <a:miter lim="800000"/>
            <a:headEnd/>
            <a:tailEnd/>
          </a:ln>
        </p:spPr>
      </p:pic>
      <p:sp>
        <p:nvSpPr>
          <p:cNvPr id="3" name="Rectangle 1"/>
          <p:cNvSpPr>
            <a:spLocks noChangeArrowheads="1"/>
          </p:cNvSpPr>
          <p:nvPr/>
        </p:nvSpPr>
        <p:spPr bwMode="auto">
          <a:xfrm>
            <a:off x="520699" y="864128"/>
            <a:ext cx="4038600" cy="3016210"/>
          </a:xfrm>
          <a:prstGeom prst="rect">
            <a:avLst/>
          </a:prstGeom>
          <a:noFill/>
          <a:ln w="9525">
            <a:noFill/>
            <a:miter lim="800000"/>
          </a:ln>
          <a:effectLst/>
        </p:spPr>
        <p:txBody>
          <a:bodyPr wrap="square" anchor="ctr">
            <a:spAutoFit/>
          </a:bodyPr>
          <a:lstStyle/>
          <a:p>
            <a:pPr algn="ctr">
              <a:defRPr/>
            </a:pPr>
            <a:r>
              <a:rPr lang="en-US" sz="2800" b="1" dirty="0" smtClean="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400" b="1" u="sng" dirty="0" smtClean="0">
                <a:solidFill>
                  <a:schemeClr val="accent5">
                    <a:lumMod val="50000"/>
                  </a:schemeClr>
                </a:solidFill>
                <a:latin typeface="Calibri" panose="020F0502020204030204" pitchFamily="34" charset="0"/>
                <a:ea typeface="Times New Roman" panose="02020603050405020304" pitchFamily="18" charset="0"/>
                <a:cs typeface="Times New Roman" panose="02020603050405020304" pitchFamily="18" charset="0"/>
              </a:rPr>
              <a:t>ENGLISH NEWSPAPERS</a:t>
            </a:r>
            <a:endParaRPr lang="en-US" sz="2400" b="1" u="sng" dirty="0" smtClean="0">
              <a:solidFill>
                <a:schemeClr val="accent5">
                  <a:lumMod val="50000"/>
                </a:schemeClr>
              </a:solidFill>
              <a:latin typeface="Arial" panose="020B0604020202020204" pitchFamily="34" charset="0"/>
              <a:cs typeface="Arial" panose="020B0604020202020204" pitchFamily="34" charset="0"/>
            </a:endParaRPr>
          </a:p>
          <a:p>
            <a:pPr eaLnBrk="0" hangingPunct="0">
              <a:defRPr/>
            </a:pPr>
            <a:r>
              <a:rPr lang="en-US" sz="24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rPr>
              <a:t>       </a:t>
            </a:r>
            <a:r>
              <a:rPr lang="en-US" sz="2000" b="1" dirty="0">
                <a:solidFill>
                  <a:srgbClr val="800080"/>
                </a:solidFill>
                <a:latin typeface="Calibri" panose="020F0502020204030204" pitchFamily="34" charset="0"/>
                <a:ea typeface="Times New Roman" panose="02020603050405020304" pitchFamily="18" charset="0"/>
                <a:cs typeface="Times New Roman" panose="02020603050405020304" pitchFamily="18" charset="0"/>
              </a:rPr>
              <a:t>1. The Tribune                            </a:t>
            </a:r>
            <a:r>
              <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rPr>
              <a:t>                      </a:t>
            </a:r>
            <a:endParaRPr lang="en-US" sz="2000" b="1" dirty="0">
              <a:solidFill>
                <a:srgbClr val="800080"/>
              </a:solidFill>
              <a:latin typeface="Arial" panose="020B0604020202020204" pitchFamily="34" charset="0"/>
              <a:cs typeface="Arial" panose="020B0604020202020204" pitchFamily="34" charset="0"/>
            </a:endParaRPr>
          </a:p>
          <a:p>
            <a:pPr eaLnBrk="0" hangingPunct="0">
              <a:defRPr/>
            </a:pPr>
            <a:r>
              <a:rPr lang="en-US" sz="2000" b="1" dirty="0">
                <a:solidFill>
                  <a:srgbClr val="800080"/>
                </a:solidFill>
                <a:latin typeface="Calibri" panose="020F0502020204030204" pitchFamily="34" charset="0"/>
                <a:ea typeface="Times New Roman" panose="02020603050405020304" pitchFamily="18" charset="0"/>
                <a:cs typeface="Times New Roman" panose="02020603050405020304" pitchFamily="18" charset="0"/>
              </a:rPr>
              <a:t>  </a:t>
            </a:r>
            <a:r>
              <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rPr>
              <a:t>     2. </a:t>
            </a:r>
            <a:r>
              <a:rPr lang="en-US" sz="2000" b="1" dirty="0">
                <a:solidFill>
                  <a:srgbClr val="800080"/>
                </a:solidFill>
                <a:latin typeface="Calibri" panose="020F0502020204030204" pitchFamily="34" charset="0"/>
                <a:ea typeface="Times New Roman" panose="02020603050405020304" pitchFamily="18" charset="0"/>
                <a:cs typeface="Times New Roman" panose="02020603050405020304" pitchFamily="18" charset="0"/>
              </a:rPr>
              <a:t>Hindustan Times                       </a:t>
            </a:r>
            <a:endParaRPr lang="en-US" sz="2000" b="1" dirty="0">
              <a:solidFill>
                <a:srgbClr val="800080"/>
              </a:solidFill>
              <a:latin typeface="Arial" panose="020B0604020202020204" pitchFamily="34" charset="0"/>
              <a:cs typeface="Arial" panose="020B0604020202020204" pitchFamily="34" charset="0"/>
            </a:endParaRPr>
          </a:p>
          <a:p>
            <a:pPr eaLnBrk="0" hangingPunct="0">
              <a:defRPr/>
            </a:pPr>
            <a:r>
              <a:rPr lang="en-US" sz="2000" b="1" dirty="0">
                <a:solidFill>
                  <a:srgbClr val="800080"/>
                </a:solidFill>
                <a:latin typeface="Calibri" panose="020F0502020204030204" pitchFamily="34" charset="0"/>
                <a:ea typeface="Times New Roman" panose="02020603050405020304" pitchFamily="18" charset="0"/>
                <a:cs typeface="Times New Roman" panose="02020603050405020304" pitchFamily="18" charset="0"/>
              </a:rPr>
              <a:t>       </a:t>
            </a:r>
            <a:r>
              <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rPr>
              <a:t>3. </a:t>
            </a:r>
            <a:r>
              <a:rPr lang="en-US" sz="2000" b="1" dirty="0">
                <a:solidFill>
                  <a:srgbClr val="800080"/>
                </a:solidFill>
                <a:latin typeface="Calibri" panose="020F0502020204030204" pitchFamily="34" charset="0"/>
                <a:ea typeface="Times New Roman" panose="02020603050405020304" pitchFamily="18" charset="0"/>
                <a:cs typeface="Times New Roman" panose="02020603050405020304" pitchFamily="18" charset="0"/>
              </a:rPr>
              <a:t>The Times of </a:t>
            </a:r>
            <a:r>
              <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rPr>
              <a:t>India</a:t>
            </a:r>
            <a:endPar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endParaRPr>
          </a:p>
          <a:p>
            <a:pPr eaLnBrk="0" hangingPunct="0">
              <a:defRPr/>
            </a:pPr>
            <a:r>
              <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rPr>
              <a:t>        4. Indian Express</a:t>
            </a:r>
            <a:endPar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endParaRPr>
          </a:p>
          <a:p>
            <a:pPr eaLnBrk="0" hangingPunct="0">
              <a:defRPr/>
            </a:pPr>
            <a:r>
              <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rPr>
              <a:t>        5. The Hindu </a:t>
            </a:r>
            <a:endPar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endParaRPr>
          </a:p>
          <a:p>
            <a:pPr eaLnBrk="0" hangingPunct="0">
              <a:defRPr/>
            </a:pPr>
            <a:r>
              <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rPr>
              <a:t>        6. The Financial Express</a:t>
            </a:r>
            <a:endPar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endParaRPr>
          </a:p>
          <a:p>
            <a:pPr eaLnBrk="0" hangingPunct="0">
              <a:defRPr/>
            </a:pPr>
            <a:r>
              <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rPr>
              <a:t>        7. Economic Times </a:t>
            </a:r>
            <a:endParaRPr lang="en-US" sz="2000" b="1" dirty="0" smtClean="0">
              <a:solidFill>
                <a:srgbClr val="800080"/>
              </a:solidFill>
              <a:latin typeface="Calibri" panose="020F0502020204030204" pitchFamily="34" charset="0"/>
              <a:ea typeface="Times New Roman" panose="02020603050405020304" pitchFamily="18" charset="0"/>
              <a:cs typeface="Times New Roman" panose="02020603050405020304" pitchFamily="18" charset="0"/>
            </a:endParaRPr>
          </a:p>
          <a:p>
            <a:pPr eaLnBrk="0" hangingPunct="0">
              <a:defRPr/>
            </a:pPr>
            <a:endParaRPr lang="en-US" dirty="0">
              <a:latin typeface="Arial" panose="020B0604020202020204" pitchFamily="34" charset="0"/>
              <a:cs typeface="Arial" panose="020B0604020202020204" pitchFamily="34" charset="0"/>
            </a:endParaRPr>
          </a:p>
        </p:txBody>
      </p:sp>
      <p:sp>
        <p:nvSpPr>
          <p:cNvPr id="7" name="Rectangle 6"/>
          <p:cNvSpPr/>
          <p:nvPr/>
        </p:nvSpPr>
        <p:spPr>
          <a:xfrm>
            <a:off x="915376" y="3833445"/>
            <a:ext cx="3492500" cy="1477328"/>
          </a:xfrm>
          <a:prstGeom prst="rect">
            <a:avLst/>
          </a:prstGeom>
        </p:spPr>
        <p:txBody>
          <a:bodyPr wrap="square">
            <a:spAutoFit/>
          </a:bodyPr>
          <a:lstStyle/>
          <a:p>
            <a:pPr eaLnBrk="0" hangingPunct="0">
              <a:tabLst>
                <a:tab pos="228600" algn="l"/>
              </a:tabLst>
            </a:pPr>
            <a:r>
              <a:rPr lang="en-US" b="1" dirty="0" smtClean="0">
                <a:solidFill>
                  <a:schemeClr val="accent5">
                    <a:lumMod val="50000"/>
                  </a:schemeClr>
                </a:solidFill>
                <a:latin typeface="Calibri" panose="020F0502020204030204" pitchFamily="34" charset="0"/>
                <a:cs typeface="Times New Roman" panose="02020603050405020304" pitchFamily="18" charset="0"/>
              </a:rPr>
              <a:t>  </a:t>
            </a:r>
            <a:r>
              <a:rPr lang="en-US" sz="2400" b="1" u="sng" dirty="0" smtClean="0">
                <a:solidFill>
                  <a:schemeClr val="accent5">
                    <a:lumMod val="50000"/>
                  </a:schemeClr>
                </a:solidFill>
                <a:latin typeface="Calibri" panose="020F0502020204030204" pitchFamily="34" charset="0"/>
                <a:cs typeface="Times New Roman" panose="02020603050405020304" pitchFamily="18" charset="0"/>
              </a:rPr>
              <a:t>HINDI NEWSPAPERS</a:t>
            </a:r>
            <a:endParaRPr lang="en-US" sz="2400" u="sng" dirty="0" smtClean="0">
              <a:solidFill>
                <a:schemeClr val="accent5">
                  <a:lumMod val="50000"/>
                </a:schemeClr>
              </a:solidFill>
            </a:endParaRPr>
          </a:p>
          <a:p>
            <a:pPr eaLnBrk="0" hangingPunct="0">
              <a:tabLst>
                <a:tab pos="228600" algn="l"/>
              </a:tabLst>
            </a:pPr>
            <a:r>
              <a:rPr lang="en-US" sz="2400" b="1" u="sng" dirty="0" smtClean="0">
                <a:solidFill>
                  <a:schemeClr val="accent5">
                    <a:lumMod val="50000"/>
                  </a:schemeClr>
                </a:solidFill>
                <a:latin typeface="Calibri" panose="020F0502020204030204" pitchFamily="34" charset="0"/>
                <a:cs typeface="Times New Roman" panose="02020603050405020304" pitchFamily="18" charset="0"/>
              </a:rPr>
              <a:t>8.</a:t>
            </a:r>
            <a:r>
              <a:rPr lang="en-US" sz="2400" b="1" dirty="0" smtClean="0">
                <a:solidFill>
                  <a:srgbClr val="333399"/>
                </a:solidFill>
                <a:latin typeface="Calibri" panose="020F0502020204030204" pitchFamily="34" charset="0"/>
                <a:cs typeface="Times New Roman" panose="02020603050405020304" pitchFamily="18" charset="0"/>
              </a:rPr>
              <a:t>Amar </a:t>
            </a:r>
            <a:r>
              <a:rPr lang="en-US" sz="2400" b="1" dirty="0" err="1" smtClean="0">
                <a:solidFill>
                  <a:srgbClr val="333399"/>
                </a:solidFill>
                <a:latin typeface="Calibri" panose="020F0502020204030204" pitchFamily="34" charset="0"/>
                <a:cs typeface="Times New Roman" panose="02020603050405020304" pitchFamily="18" charset="0"/>
              </a:rPr>
              <a:t>Ujala</a:t>
            </a:r>
            <a:endParaRPr lang="en-US" sz="2400" b="1" dirty="0" smtClean="0">
              <a:solidFill>
                <a:srgbClr val="333399"/>
              </a:solidFill>
              <a:latin typeface="Calibri" panose="020F0502020204030204" pitchFamily="34" charset="0"/>
              <a:cs typeface="Times New Roman" panose="02020603050405020304" pitchFamily="18" charset="0"/>
            </a:endParaRPr>
          </a:p>
          <a:p>
            <a:pPr eaLnBrk="0" hangingPunct="0">
              <a:tabLst>
                <a:tab pos="228600" algn="l"/>
              </a:tabLst>
            </a:pPr>
            <a:r>
              <a:rPr lang="en-US" sz="2400" b="1" dirty="0" smtClean="0">
                <a:solidFill>
                  <a:srgbClr val="333399"/>
                </a:solidFill>
                <a:latin typeface="Calibri" panose="020F0502020204030204" pitchFamily="34" charset="0"/>
                <a:cs typeface="Times New Roman" panose="02020603050405020304" pitchFamily="18" charset="0"/>
              </a:rPr>
              <a:t>9. </a:t>
            </a:r>
            <a:r>
              <a:rPr lang="en-US" sz="2400" b="1" dirty="0" err="1" smtClean="0">
                <a:solidFill>
                  <a:srgbClr val="333399"/>
                </a:solidFill>
                <a:latin typeface="Calibri" panose="020F0502020204030204" pitchFamily="34" charset="0"/>
                <a:cs typeface="Times New Roman" panose="02020603050405020304" pitchFamily="18" charset="0"/>
              </a:rPr>
              <a:t>Dainik</a:t>
            </a:r>
            <a:r>
              <a:rPr lang="en-US" sz="2400" b="1" dirty="0" smtClean="0">
                <a:solidFill>
                  <a:srgbClr val="333399"/>
                </a:solidFill>
                <a:latin typeface="Calibri" panose="020F0502020204030204" pitchFamily="34" charset="0"/>
                <a:cs typeface="Times New Roman" panose="02020603050405020304" pitchFamily="18" charset="0"/>
              </a:rPr>
              <a:t> </a:t>
            </a:r>
            <a:r>
              <a:rPr lang="en-US" sz="2400" b="1" dirty="0" err="1" smtClean="0">
                <a:solidFill>
                  <a:srgbClr val="333399"/>
                </a:solidFill>
                <a:latin typeface="Calibri" panose="020F0502020204030204" pitchFamily="34" charset="0"/>
                <a:cs typeface="Times New Roman" panose="02020603050405020304" pitchFamily="18" charset="0"/>
              </a:rPr>
              <a:t>Bhaskar</a:t>
            </a:r>
            <a:r>
              <a:rPr lang="en-US" sz="2400" b="1" dirty="0" smtClean="0">
                <a:solidFill>
                  <a:srgbClr val="333399"/>
                </a:solidFill>
                <a:latin typeface="Calibri" panose="020F0502020204030204" pitchFamily="34" charset="0"/>
                <a:cs typeface="Times New Roman" panose="02020603050405020304" pitchFamily="18" charset="0"/>
              </a:rPr>
              <a:t>                                             </a:t>
            </a:r>
            <a:endParaRPr lang="en-US" sz="2400" b="1" dirty="0" smtClean="0">
              <a:solidFill>
                <a:srgbClr val="333399"/>
              </a:solidFill>
            </a:endParaRPr>
          </a:p>
          <a:p>
            <a:pPr eaLnBrk="0" hangingPunct="0">
              <a:tabLst>
                <a:tab pos="228600" algn="l"/>
              </a:tabLst>
            </a:pPr>
            <a:r>
              <a:rPr lang="en-US" b="1" dirty="0" smtClean="0">
                <a:solidFill>
                  <a:srgbClr val="333399"/>
                </a:solidFill>
                <a:latin typeface="Calibri" panose="020F0502020204030204" pitchFamily="34" charset="0"/>
                <a:cs typeface="Times New Roman" panose="02020603050405020304" pitchFamily="18" charset="0"/>
              </a:rPr>
              <a:t>    </a:t>
            </a:r>
            <a:endParaRPr lang="en-IN" dirty="0"/>
          </a:p>
        </p:txBody>
      </p:sp>
      <p:sp>
        <p:nvSpPr>
          <p:cNvPr id="8" name="Rectangle 7"/>
          <p:cNvSpPr/>
          <p:nvPr/>
        </p:nvSpPr>
        <p:spPr>
          <a:xfrm>
            <a:off x="921238" y="5167749"/>
            <a:ext cx="3276600" cy="1169551"/>
          </a:xfrm>
          <a:prstGeom prst="rect">
            <a:avLst/>
          </a:prstGeom>
        </p:spPr>
        <p:txBody>
          <a:bodyPr wrap="square">
            <a:spAutoFit/>
          </a:bodyPr>
          <a:lstStyle/>
          <a:p>
            <a:r>
              <a:rPr lang="en-US" b="1" dirty="0" smtClean="0">
                <a:latin typeface="+mj-lt"/>
              </a:rPr>
              <a:t> </a:t>
            </a:r>
            <a:r>
              <a:rPr lang="en-US" sz="2400" b="1" u="sng" dirty="0" smtClean="0">
                <a:solidFill>
                  <a:schemeClr val="accent5">
                    <a:lumMod val="50000"/>
                  </a:schemeClr>
                </a:solidFill>
                <a:latin typeface="+mj-lt"/>
              </a:rPr>
              <a:t>PUNJABI  NEWSPAPERS </a:t>
            </a:r>
            <a:endParaRPr lang="en-US" sz="2400" b="1" u="sng" dirty="0" smtClean="0">
              <a:solidFill>
                <a:schemeClr val="accent5">
                  <a:lumMod val="50000"/>
                </a:schemeClr>
              </a:solidFill>
              <a:latin typeface="+mj-lt"/>
            </a:endParaRPr>
          </a:p>
          <a:p>
            <a:r>
              <a:rPr lang="en-US" b="1" dirty="0" smtClean="0">
                <a:solidFill>
                  <a:srgbClr val="800080"/>
                </a:solidFill>
                <a:latin typeface="Calibri" panose="020F0502020204030204" pitchFamily="34" charset="0"/>
                <a:cs typeface="Calibri" panose="020F0502020204030204" pitchFamily="34" charset="0"/>
              </a:rPr>
              <a:t>10.  </a:t>
            </a:r>
            <a:r>
              <a:rPr lang="en-US" sz="2800" b="1" dirty="0" smtClean="0">
                <a:solidFill>
                  <a:srgbClr val="800080"/>
                </a:solidFill>
                <a:latin typeface="Calibri" panose="020F0502020204030204" pitchFamily="34" charset="0"/>
                <a:cs typeface="Calibri" panose="020F0502020204030204" pitchFamily="34" charset="0"/>
              </a:rPr>
              <a:t> </a:t>
            </a:r>
            <a:r>
              <a:rPr lang="en-US" sz="2800" b="1" dirty="0" err="1" smtClean="0">
                <a:solidFill>
                  <a:srgbClr val="800080"/>
                </a:solidFill>
                <a:latin typeface="Calibri" panose="020F0502020204030204" pitchFamily="34" charset="0"/>
                <a:cs typeface="Calibri" panose="020F0502020204030204" pitchFamily="34" charset="0"/>
              </a:rPr>
              <a:t>Jagbani</a:t>
            </a:r>
            <a:r>
              <a:rPr lang="en-US" sz="2800" b="1" dirty="0" smtClean="0">
                <a:solidFill>
                  <a:srgbClr val="800080"/>
                </a:solidFill>
                <a:latin typeface="Calibri" panose="020F0502020204030204" pitchFamily="34" charset="0"/>
                <a:cs typeface="Calibri" panose="020F0502020204030204" pitchFamily="34" charset="0"/>
              </a:rPr>
              <a:t>                                                        </a:t>
            </a:r>
            <a:endParaRPr lang="en-US" b="1" dirty="0" smtClean="0">
              <a:solidFill>
                <a:srgbClr val="800080"/>
              </a:solidFill>
              <a:latin typeface="Calibri" panose="020F0502020204030204" pitchFamily="34" charset="0"/>
              <a:cs typeface="Calibri" panose="020F0502020204030204" pitchFamily="34" charset="0"/>
            </a:endParaRPr>
          </a:p>
          <a:p>
            <a:r>
              <a:rPr lang="en-US" b="1" dirty="0" smtClean="0">
                <a:solidFill>
                  <a:srgbClr val="800080"/>
                </a:solidFill>
                <a:latin typeface="Calibri" panose="020F0502020204030204" pitchFamily="34" charset="0"/>
                <a:cs typeface="Calibri" panose="020F0502020204030204" pitchFamily="34" charset="0"/>
              </a:rPr>
              <a:t>                                    </a:t>
            </a:r>
            <a:endParaRPr lang="en-IN" dirty="0">
              <a:latin typeface="Calibri" panose="020F0502020204030204" pitchFamily="34" charset="0"/>
              <a:cs typeface="Calibri" panose="020F0502020204030204" pitchFamily="34" charset="0"/>
            </a:endParaRPr>
          </a:p>
        </p:txBody>
      </p:sp>
      <p:pic>
        <p:nvPicPr>
          <p:cNvPr id="9" name="Picture 6" descr="Newspapers-Park"/>
          <p:cNvPicPr>
            <a:picLocks noChangeAspect="1" noChangeArrowheads="1"/>
          </p:cNvPicPr>
          <p:nvPr/>
        </p:nvPicPr>
        <p:blipFill>
          <a:blip r:embed="rId2"/>
          <a:srcRect/>
          <a:stretch>
            <a:fillRect/>
          </a:stretch>
        </p:blipFill>
        <p:spPr bwMode="auto">
          <a:xfrm>
            <a:off x="4437726" y="381000"/>
            <a:ext cx="4249074" cy="5880100"/>
          </a:xfrm>
          <a:prstGeom prst="rect">
            <a:avLst/>
          </a:prstGeom>
          <a:ln w="228600" cap="sq" cmpd="thickThin">
            <a:solidFill>
              <a:srgbClr val="00B050"/>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fontScale="90000"/>
          </a:bodyPr>
          <a:lstStyle/>
          <a:p>
            <a:pPr lvl="0"/>
            <a:r>
              <a:rPr lang="en-US" sz="6700" b="1" i="1" u="sng" dirty="0">
                <a:latin typeface="Britannic Bold" panose="020B0903060703020204" pitchFamily="34" charset="0"/>
                <a:ea typeface="Calibri" panose="020F0502020204030204" pitchFamily="34" charset="0"/>
                <a:cs typeface="Raavi" panose="020B0502040204020203" pitchFamily="34" charset="0"/>
              </a:rPr>
              <a:t>LIST OF MAGAZINES</a:t>
            </a:r>
            <a:br>
              <a:rPr lang="en-US" b="1" i="1" u="sng" dirty="0">
                <a:latin typeface="Britannic Bold" panose="020B0903060703020204" pitchFamily="34" charset="0"/>
                <a:ea typeface="Calibri" panose="020F0502020204030204" pitchFamily="34" charset="0"/>
                <a:cs typeface="Raavi" panose="020B0502040204020203" pitchFamily="34" charset="0"/>
              </a:rPr>
            </a:br>
            <a:endParaRPr lang="en-US" dirty="0"/>
          </a:p>
        </p:txBody>
      </p:sp>
      <p:sp>
        <p:nvSpPr>
          <p:cNvPr id="3" name="Content Placeholder 2"/>
          <p:cNvSpPr>
            <a:spLocks noGrp="1"/>
          </p:cNvSpPr>
          <p:nvPr>
            <p:ph idx="1"/>
          </p:nvPr>
        </p:nvSpPr>
        <p:spPr>
          <a:xfrm>
            <a:off x="457200" y="1447800"/>
            <a:ext cx="8229600" cy="5105400"/>
          </a:xfrm>
        </p:spPr>
        <p:txBody>
          <a:bodyPr/>
          <a:lstStyle/>
          <a:p>
            <a:pPr lvl="0">
              <a:lnSpc>
                <a:spcPct val="107000"/>
              </a:lnSpc>
              <a:spcBef>
                <a:spcPts val="0"/>
              </a:spcBef>
              <a:buFont typeface="Wingdings" panose="05000000000000000000" pitchFamily="2" charset="2"/>
              <a:buChar char="q"/>
              <a:tabLst>
                <a:tab pos="4831080" algn="l"/>
              </a:tabLst>
            </a:pPr>
            <a:r>
              <a:rPr lang="en-US" sz="2400" dirty="0">
                <a:solidFill>
                  <a:srgbClr val="0070C0"/>
                </a:solidFill>
                <a:latin typeface="Calibri" panose="020F0502020204030204" pitchFamily="34" charset="0"/>
                <a:ea typeface="Calibri" panose="020F0502020204030204" pitchFamily="34" charset="0"/>
                <a:cs typeface="Raavi" panose="020B0502040204020203" pitchFamily="34" charset="0"/>
              </a:rPr>
              <a:t>INDIA TODAY (ENG.)</a:t>
            </a:r>
            <a:endParaRPr lang="en-US" sz="2400" dirty="0">
              <a:solidFill>
                <a:srgbClr val="0070C0"/>
              </a:solidFill>
              <a:latin typeface="Calibri" panose="020F0502020204030204" pitchFamily="34" charset="0"/>
              <a:ea typeface="Calibri" panose="020F0502020204030204" pitchFamily="34" charset="0"/>
              <a:cs typeface="Raavi" panose="020B0502040204020203" pitchFamily="34" charset="0"/>
            </a:endParaRPr>
          </a:p>
          <a:p>
            <a:pPr lvl="0">
              <a:lnSpc>
                <a:spcPct val="107000"/>
              </a:lnSpc>
              <a:spcBef>
                <a:spcPts val="0"/>
              </a:spcBef>
              <a:buFont typeface="Wingdings" panose="05000000000000000000" pitchFamily="2" charset="2"/>
              <a:buChar char="q"/>
              <a:tabLst>
                <a:tab pos="4831080" algn="l"/>
              </a:tabLst>
            </a:pPr>
            <a:r>
              <a:rPr lang="en-US" sz="2400" dirty="0" smtClean="0">
                <a:solidFill>
                  <a:srgbClr val="0070C0"/>
                </a:solidFill>
                <a:latin typeface="Calibri" panose="020F0502020204030204" pitchFamily="34" charset="0"/>
                <a:ea typeface="Calibri" panose="020F0502020204030204" pitchFamily="34" charset="0"/>
                <a:cs typeface="Raavi" panose="020B0502040204020203" pitchFamily="34" charset="0"/>
              </a:rPr>
              <a:t>HAPPIEST HEALTH</a:t>
            </a:r>
            <a:endParaRPr lang="en-US" sz="2400" dirty="0">
              <a:solidFill>
                <a:srgbClr val="0070C0"/>
              </a:solidFill>
              <a:latin typeface="Calibri" panose="020F0502020204030204" pitchFamily="34" charset="0"/>
              <a:ea typeface="Calibri" panose="020F0502020204030204" pitchFamily="34" charset="0"/>
              <a:cs typeface="Raavi" panose="020B0502040204020203" pitchFamily="34" charset="0"/>
            </a:endParaRPr>
          </a:p>
          <a:p>
            <a:pPr lvl="0">
              <a:lnSpc>
                <a:spcPct val="107000"/>
              </a:lnSpc>
              <a:spcBef>
                <a:spcPts val="0"/>
              </a:spcBef>
              <a:buFont typeface="Wingdings" panose="05000000000000000000" pitchFamily="2" charset="2"/>
              <a:buChar char="q"/>
              <a:tabLst>
                <a:tab pos="4831080" algn="l"/>
              </a:tabLst>
            </a:pPr>
            <a:r>
              <a:rPr lang="en-US" sz="2400" dirty="0">
                <a:solidFill>
                  <a:srgbClr val="0070C0"/>
                </a:solidFill>
                <a:latin typeface="Calibri" panose="020F0502020204030204" pitchFamily="34" charset="0"/>
                <a:ea typeface="Calibri" panose="020F0502020204030204" pitchFamily="34" charset="0"/>
                <a:cs typeface="Raavi" panose="020B0502040204020203" pitchFamily="34" charset="0"/>
              </a:rPr>
              <a:t>BUSINESS </a:t>
            </a:r>
            <a:r>
              <a:rPr lang="en-US" sz="2400" dirty="0" smtClean="0">
                <a:solidFill>
                  <a:srgbClr val="0070C0"/>
                </a:solidFill>
                <a:latin typeface="Calibri" panose="020F0502020204030204" pitchFamily="34" charset="0"/>
                <a:ea typeface="Calibri" panose="020F0502020204030204" pitchFamily="34" charset="0"/>
                <a:cs typeface="Raavi" panose="020B0502040204020203" pitchFamily="34" charset="0"/>
              </a:rPr>
              <a:t>TODAY</a:t>
            </a:r>
            <a:endParaRPr lang="en-US" sz="2400" dirty="0">
              <a:solidFill>
                <a:srgbClr val="0070C0"/>
              </a:solidFill>
              <a:latin typeface="Calibri" panose="020F0502020204030204" pitchFamily="34" charset="0"/>
              <a:ea typeface="Calibri" panose="020F0502020204030204" pitchFamily="34" charset="0"/>
              <a:cs typeface="Raavi" panose="020B0502040204020203" pitchFamily="34" charset="0"/>
            </a:endParaRPr>
          </a:p>
          <a:p>
            <a:pPr lvl="0">
              <a:lnSpc>
                <a:spcPct val="107000"/>
              </a:lnSpc>
              <a:spcBef>
                <a:spcPts val="0"/>
              </a:spcBef>
              <a:buFont typeface="Wingdings" panose="05000000000000000000" pitchFamily="2" charset="2"/>
              <a:buChar char="q"/>
              <a:tabLst>
                <a:tab pos="4831080" algn="l"/>
              </a:tabLst>
            </a:pPr>
            <a:r>
              <a:rPr lang="en-US" sz="2400" dirty="0" smtClean="0">
                <a:solidFill>
                  <a:srgbClr val="0070C0"/>
                </a:solidFill>
                <a:latin typeface="Calibri" panose="020F0502020204030204" pitchFamily="34" charset="0"/>
                <a:ea typeface="Calibri" panose="020F0502020204030204" pitchFamily="34" charset="0"/>
                <a:cs typeface="Raavi" panose="020B0502040204020203" pitchFamily="34" charset="0"/>
              </a:rPr>
              <a:t>COMPETITION </a:t>
            </a:r>
            <a:r>
              <a:rPr lang="en-US" sz="2400" dirty="0">
                <a:solidFill>
                  <a:srgbClr val="0070C0"/>
                </a:solidFill>
                <a:latin typeface="Calibri" panose="020F0502020204030204" pitchFamily="34" charset="0"/>
                <a:ea typeface="Calibri" panose="020F0502020204030204" pitchFamily="34" charset="0"/>
                <a:cs typeface="Raavi" panose="020B0502040204020203" pitchFamily="34" charset="0"/>
              </a:rPr>
              <a:t>SUCCESS REVIEW</a:t>
            </a:r>
            <a:endParaRPr lang="en-US" sz="2400" dirty="0">
              <a:solidFill>
                <a:srgbClr val="0070C0"/>
              </a:solidFill>
              <a:latin typeface="Calibri" panose="020F0502020204030204" pitchFamily="34" charset="0"/>
              <a:ea typeface="Calibri" panose="020F0502020204030204" pitchFamily="34" charset="0"/>
              <a:cs typeface="Raavi" panose="020B0502040204020203" pitchFamily="34" charset="0"/>
            </a:endParaRPr>
          </a:p>
          <a:p>
            <a:pPr lvl="0">
              <a:lnSpc>
                <a:spcPct val="107000"/>
              </a:lnSpc>
              <a:spcBef>
                <a:spcPts val="0"/>
              </a:spcBef>
              <a:buFont typeface="Wingdings" panose="05000000000000000000" pitchFamily="2" charset="2"/>
              <a:buChar char="q"/>
              <a:tabLst>
                <a:tab pos="4831080" algn="l"/>
              </a:tabLst>
            </a:pPr>
            <a:r>
              <a:rPr lang="en-US" sz="2800" dirty="0" smtClean="0">
                <a:solidFill>
                  <a:srgbClr val="0070C0"/>
                </a:solidFill>
                <a:latin typeface="Calibri" panose="020F0502020204030204" pitchFamily="34" charset="0"/>
                <a:ea typeface="Calibri" panose="020F0502020204030204" pitchFamily="34" charset="0"/>
                <a:cs typeface="Raavi" panose="020B0502040204020203" pitchFamily="34" charset="0"/>
              </a:rPr>
              <a:t>PRATIYOGITA </a:t>
            </a:r>
            <a:r>
              <a:rPr lang="en-US" sz="2800" dirty="0">
                <a:solidFill>
                  <a:srgbClr val="0070C0"/>
                </a:solidFill>
                <a:latin typeface="Calibri" panose="020F0502020204030204" pitchFamily="34" charset="0"/>
                <a:ea typeface="Calibri" panose="020F0502020204030204" pitchFamily="34" charset="0"/>
                <a:cs typeface="Raavi" panose="020B0502040204020203" pitchFamily="34" charset="0"/>
              </a:rPr>
              <a:t>DARPAN</a:t>
            </a:r>
            <a:endParaRPr lang="en-US" sz="2800" dirty="0">
              <a:solidFill>
                <a:srgbClr val="0070C0"/>
              </a:solidFill>
              <a:latin typeface="Calibri" panose="020F0502020204030204" pitchFamily="34" charset="0"/>
              <a:ea typeface="Calibri" panose="020F0502020204030204" pitchFamily="34" charset="0"/>
              <a:cs typeface="Raavi" panose="020B0502040204020203" pitchFamily="34" charset="0"/>
            </a:endParaRPr>
          </a:p>
          <a:p>
            <a:pPr lvl="0">
              <a:lnSpc>
                <a:spcPct val="107000"/>
              </a:lnSpc>
              <a:spcBef>
                <a:spcPts val="0"/>
              </a:spcBef>
              <a:buFont typeface="Wingdings" panose="05000000000000000000" pitchFamily="2" charset="2"/>
              <a:buChar char="q"/>
              <a:tabLst>
                <a:tab pos="4831080" algn="l"/>
              </a:tabLst>
            </a:pPr>
            <a:r>
              <a:rPr lang="en-US" sz="2800" dirty="0">
                <a:solidFill>
                  <a:srgbClr val="0070C0"/>
                </a:solidFill>
                <a:latin typeface="Calibri" panose="020F0502020204030204" pitchFamily="34" charset="0"/>
                <a:ea typeface="Calibri" panose="020F0502020204030204" pitchFamily="34" charset="0"/>
                <a:cs typeface="Raavi" panose="020B0502040204020203" pitchFamily="34" charset="0"/>
              </a:rPr>
              <a:t>THE WEEK</a:t>
            </a:r>
            <a:endParaRPr lang="en-US" sz="2800" dirty="0">
              <a:solidFill>
                <a:srgbClr val="0070C0"/>
              </a:solidFill>
              <a:latin typeface="Calibri" panose="020F0502020204030204" pitchFamily="34" charset="0"/>
              <a:ea typeface="Calibri" panose="020F0502020204030204" pitchFamily="34" charset="0"/>
              <a:cs typeface="Raavi" panose="020B0502040204020203" pitchFamily="34" charset="0"/>
            </a:endParaRPr>
          </a:p>
          <a:p>
            <a:pPr lvl="0">
              <a:lnSpc>
                <a:spcPct val="107000"/>
              </a:lnSpc>
              <a:spcBef>
                <a:spcPts val="0"/>
              </a:spcBef>
              <a:buFont typeface="Wingdings" panose="05000000000000000000" pitchFamily="2" charset="2"/>
              <a:buChar char="q"/>
              <a:tabLst>
                <a:tab pos="4831080" algn="l"/>
              </a:tabLst>
            </a:pPr>
            <a:r>
              <a:rPr lang="en-US" sz="2800" dirty="0">
                <a:solidFill>
                  <a:srgbClr val="0070C0"/>
                </a:solidFill>
                <a:latin typeface="Calibri" panose="020F0502020204030204" pitchFamily="34" charset="0"/>
                <a:ea typeface="Calibri" panose="020F0502020204030204" pitchFamily="34" charset="0"/>
                <a:cs typeface="Raavi" panose="020B0502040204020203" pitchFamily="34" charset="0"/>
              </a:rPr>
              <a:t>EMPLOYMENT </a:t>
            </a:r>
            <a:r>
              <a:rPr lang="en-US" sz="2800" dirty="0" smtClean="0">
                <a:solidFill>
                  <a:srgbClr val="0070C0"/>
                </a:solidFill>
                <a:latin typeface="Calibri" panose="020F0502020204030204" pitchFamily="34" charset="0"/>
                <a:ea typeface="Calibri" panose="020F0502020204030204" pitchFamily="34" charset="0"/>
                <a:cs typeface="Raavi" panose="020B0502040204020203" pitchFamily="34" charset="0"/>
              </a:rPr>
              <a:t>NEWS</a:t>
            </a:r>
            <a:endParaRPr lang="en-US" sz="2800" dirty="0" smtClean="0">
              <a:solidFill>
                <a:srgbClr val="0070C0"/>
              </a:solidFill>
              <a:latin typeface="Calibri" panose="020F0502020204030204" pitchFamily="34" charset="0"/>
              <a:ea typeface="Calibri" panose="020F0502020204030204" pitchFamily="34" charset="0"/>
              <a:cs typeface="Raavi" panose="020B0502040204020203" pitchFamily="34" charset="0"/>
            </a:endParaRPr>
          </a:p>
          <a:p>
            <a:pPr lvl="0">
              <a:lnSpc>
                <a:spcPct val="107000"/>
              </a:lnSpc>
              <a:spcBef>
                <a:spcPts val="0"/>
              </a:spcBef>
              <a:buFont typeface="Wingdings" panose="05000000000000000000" pitchFamily="2" charset="2"/>
              <a:buChar char="q"/>
              <a:tabLst>
                <a:tab pos="4831080" algn="l"/>
              </a:tabLst>
            </a:pPr>
            <a:r>
              <a:rPr lang="en-US" sz="2800" dirty="0" smtClean="0">
                <a:solidFill>
                  <a:srgbClr val="0070C0"/>
                </a:solidFill>
                <a:latin typeface="Calibri" panose="020F0502020204030204" pitchFamily="34" charset="0"/>
                <a:ea typeface="Calibri" panose="020F0502020204030204" pitchFamily="34" charset="0"/>
                <a:cs typeface="Raavi" panose="020B0502040204020203" pitchFamily="34" charset="0"/>
              </a:rPr>
              <a:t>PC QUEST</a:t>
            </a:r>
            <a:endParaRPr lang="en-US" sz="2400" dirty="0" smtClean="0">
              <a:solidFill>
                <a:srgbClr val="0070C0"/>
              </a:solidFill>
              <a:latin typeface="Calibri" panose="020F0502020204030204" pitchFamily="34" charset="0"/>
              <a:ea typeface="Calibri" panose="020F0502020204030204" pitchFamily="34" charset="0"/>
              <a:cs typeface="Raavi" panose="020B0502040204020203" pitchFamily="34" charset="0"/>
            </a:endParaRPr>
          </a:p>
          <a:p>
            <a:pPr lvl="0">
              <a:lnSpc>
                <a:spcPct val="107000"/>
              </a:lnSpc>
              <a:spcBef>
                <a:spcPts val="0"/>
              </a:spcBef>
              <a:buFont typeface="Wingdings" panose="05000000000000000000" pitchFamily="2" charset="2"/>
              <a:buChar char="q"/>
              <a:tabLst>
                <a:tab pos="4831080" algn="l"/>
              </a:tabLst>
            </a:pPr>
            <a:endParaRPr lang="en-US" sz="2200" dirty="0">
              <a:solidFill>
                <a:srgbClr val="0070C0"/>
              </a:solidFill>
              <a:latin typeface="Calibri" panose="020F0502020204030204" pitchFamily="34" charset="0"/>
              <a:ea typeface="Calibri" panose="020F0502020204030204" pitchFamily="34" charset="0"/>
              <a:cs typeface="Raavi" panose="020B0502040204020203" pitchFamily="34" charset="0"/>
            </a:endParaRPr>
          </a:p>
          <a:p>
            <a:endParaRPr lang="en-US" sz="2200" dirty="0">
              <a:solidFill>
                <a:srgbClr val="0070C0"/>
              </a:solidFill>
              <a:latin typeface="Calibri" panose="020F0502020204030204" pitchFamily="34" charset="0"/>
              <a:ea typeface="Calibri" panose="020F0502020204030204" pitchFamily="34" charset="0"/>
              <a:cs typeface="Raavi" panose="020B0502040204020203" pitchFamily="34" charset="0"/>
            </a:endParaRPr>
          </a:p>
        </p:txBody>
      </p:sp>
      <p:pic>
        <p:nvPicPr>
          <p:cNvPr id="4" name="Picture 3" descr="C:\Users\admin\Desktop\Indian-Magazines_4.jpg"/>
          <p:cNvPicPr/>
          <p:nvPr/>
        </p:nvPicPr>
        <p:blipFill>
          <a:blip r:embed="rId1">
            <a:extLst>
              <a:ext uri="{28A0092B-C50C-407E-A947-70E740481C1C}">
                <a14:useLocalDpi xmlns:a14="http://schemas.microsoft.com/office/drawing/2010/main" val="0"/>
              </a:ext>
            </a:extLst>
          </a:blip>
          <a:srcRect/>
          <a:stretch>
            <a:fillRect/>
          </a:stretch>
        </p:blipFill>
        <p:spPr bwMode="auto">
          <a:xfrm>
            <a:off x="5181600" y="1143000"/>
            <a:ext cx="3657600" cy="5181600"/>
          </a:xfrm>
          <a:prstGeom prst="rect">
            <a:avLst/>
          </a:prstGeom>
          <a:ln w="228600" cap="sq" cmpd="thickThin">
            <a:solidFill>
              <a:srgbClr val="0070C0"/>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pPr algn="l"/>
            <a:r>
              <a:rPr lang="en-US" sz="3600" b="1" u="sng" dirty="0">
                <a:latin typeface="Britannic Bold" panose="020B0903060703020204" pitchFamily="34" charset="0"/>
              </a:rPr>
              <a:t>CHANDIGARH COLLEGE OF PHARMACY - </a:t>
            </a:r>
            <a:r>
              <a:rPr lang="en-US" sz="3600" b="1" u="sng" dirty="0" smtClean="0">
                <a:latin typeface="Britannic Bold" panose="020B0903060703020204" pitchFamily="34" charset="0"/>
              </a:rPr>
              <a:t>CGC</a:t>
            </a:r>
            <a:endParaRPr lang="en-US" dirty="0"/>
          </a:p>
        </p:txBody>
      </p:sp>
      <p:sp>
        <p:nvSpPr>
          <p:cNvPr id="3" name="Content Placeholder 2"/>
          <p:cNvSpPr>
            <a:spLocks noGrp="1"/>
          </p:cNvSpPr>
          <p:nvPr>
            <p:ph idx="1"/>
          </p:nvPr>
        </p:nvSpPr>
        <p:spPr>
          <a:xfrm>
            <a:off x="457200" y="1219200"/>
            <a:ext cx="8229600" cy="5334000"/>
          </a:xfrm>
        </p:spPr>
        <p:txBody>
          <a:bodyPr>
            <a:normAutofit fontScale="92500" lnSpcReduction="20000"/>
          </a:bodyPr>
          <a:lstStyle/>
          <a:p>
            <a:pPr marL="0" indent="0" algn="ctr">
              <a:buNone/>
            </a:pPr>
            <a:r>
              <a:rPr lang="en-US" sz="5400" b="1" dirty="0">
                <a:solidFill>
                  <a:schemeClr val="accent2">
                    <a:lumMod val="50000"/>
                  </a:schemeClr>
                </a:solidFill>
                <a:latin typeface="Algerian" panose="04020705040A02060702" pitchFamily="82" charset="0"/>
              </a:rPr>
              <a:t>Library Rules</a:t>
            </a:r>
            <a:endParaRPr lang="en-US" sz="5400" b="1" dirty="0">
              <a:solidFill>
                <a:schemeClr val="accent2">
                  <a:lumMod val="50000"/>
                </a:schemeClr>
              </a:solidFill>
              <a:latin typeface="Algerian" panose="04020705040A02060702" pitchFamily="82" charset="0"/>
            </a:endParaRPr>
          </a:p>
          <a:p>
            <a:pPr marL="0" indent="0">
              <a:buNone/>
            </a:pPr>
            <a:r>
              <a:rPr lang="en-US" dirty="0">
                <a:solidFill>
                  <a:schemeClr val="accent2">
                    <a:lumMod val="50000"/>
                  </a:schemeClr>
                </a:solidFill>
              </a:rPr>
              <a:t> </a:t>
            </a: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 </a:t>
            </a:r>
            <a:r>
              <a:rPr lang="en-US" dirty="0">
                <a:solidFill>
                  <a:schemeClr val="accent2">
                    <a:lumMod val="50000"/>
                  </a:schemeClr>
                </a:solidFill>
              </a:rPr>
              <a:t>All students/users must observe total silence in the </a:t>
            </a:r>
            <a:r>
              <a:rPr lang="en-US" dirty="0" smtClean="0">
                <a:solidFill>
                  <a:schemeClr val="accent2">
                    <a:lumMod val="50000"/>
                  </a:schemeClr>
                </a:solidFill>
              </a:rPr>
              <a:t> library </a:t>
            </a:r>
            <a:r>
              <a:rPr lang="en-US" dirty="0">
                <a:solidFill>
                  <a:schemeClr val="accent2">
                    <a:lumMod val="50000"/>
                  </a:schemeClr>
                </a:solidFill>
              </a:rPr>
              <a:t>and its environs at all times</a:t>
            </a:r>
            <a:endParaRPr lang="en-US" dirty="0">
              <a:solidFill>
                <a:schemeClr val="accent2">
                  <a:lumMod val="50000"/>
                </a:schemeClr>
              </a:solidFill>
            </a:endParaRPr>
          </a:p>
          <a:p>
            <a:pPr>
              <a:buFont typeface="Wingdings" panose="05000000000000000000" pitchFamily="2" charset="2"/>
              <a:buChar char="q"/>
            </a:pP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All </a:t>
            </a:r>
            <a:r>
              <a:rPr lang="en-US" dirty="0">
                <a:solidFill>
                  <a:schemeClr val="accent2">
                    <a:lumMod val="50000"/>
                  </a:schemeClr>
                </a:solidFill>
              </a:rPr>
              <a:t>users/students are required to scan their College/Library ID </a:t>
            </a:r>
            <a:r>
              <a:rPr lang="en-US" dirty="0" smtClean="0">
                <a:solidFill>
                  <a:schemeClr val="accent2">
                    <a:lumMod val="50000"/>
                  </a:schemeClr>
                </a:solidFill>
              </a:rPr>
              <a:t>Cards </a:t>
            </a:r>
            <a:r>
              <a:rPr lang="en-US" dirty="0">
                <a:solidFill>
                  <a:schemeClr val="accent2">
                    <a:lumMod val="50000"/>
                  </a:schemeClr>
                </a:solidFill>
              </a:rPr>
              <a:t>while entering the library. No one will be allowed to enter </a:t>
            </a:r>
            <a:r>
              <a:rPr lang="en-US" dirty="0" smtClean="0">
                <a:solidFill>
                  <a:schemeClr val="accent2">
                    <a:lumMod val="50000"/>
                  </a:schemeClr>
                </a:solidFill>
              </a:rPr>
              <a:t>the </a:t>
            </a:r>
            <a:r>
              <a:rPr lang="en-US" dirty="0">
                <a:solidFill>
                  <a:schemeClr val="accent2">
                    <a:lumMod val="50000"/>
                  </a:schemeClr>
                </a:solidFill>
              </a:rPr>
              <a:t>Library without ID Card.</a:t>
            </a:r>
            <a:endParaRPr lang="en-US" dirty="0">
              <a:solidFill>
                <a:schemeClr val="accent2">
                  <a:lumMod val="50000"/>
                </a:schemeClr>
              </a:solidFill>
            </a:endParaRPr>
          </a:p>
          <a:p>
            <a:pPr>
              <a:buFont typeface="Wingdings" panose="05000000000000000000" pitchFamily="2" charset="2"/>
              <a:buChar char="q"/>
            </a:pP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All </a:t>
            </a:r>
            <a:r>
              <a:rPr lang="en-US" dirty="0">
                <a:solidFill>
                  <a:schemeClr val="accent2">
                    <a:lumMod val="50000"/>
                  </a:schemeClr>
                </a:solidFill>
              </a:rPr>
              <a:t>students must present their Library ID </a:t>
            </a:r>
            <a:r>
              <a:rPr lang="en-US" dirty="0" smtClean="0">
                <a:solidFill>
                  <a:schemeClr val="accent2">
                    <a:lumMod val="50000"/>
                  </a:schemeClr>
                </a:solidFill>
              </a:rPr>
              <a:t>Cards </a:t>
            </a:r>
            <a:r>
              <a:rPr lang="en-US" dirty="0">
                <a:solidFill>
                  <a:schemeClr val="accent2">
                    <a:lumMod val="50000"/>
                  </a:schemeClr>
                </a:solidFill>
              </a:rPr>
              <a:t>before borrowing any library material.</a:t>
            </a:r>
            <a:endParaRPr lang="en-US" dirty="0">
              <a:solidFill>
                <a:schemeClr val="accent2">
                  <a:lumMod val="50000"/>
                </a:schemeClr>
              </a:solidFill>
            </a:endParaRPr>
          </a:p>
          <a:p>
            <a:endParaRPr lang="en-US" dirty="0"/>
          </a:p>
        </p:txBody>
      </p:sp>
    </p:spTree>
  </p:cSld>
  <p:clrMapOvr>
    <a:masterClrMapping/>
  </p:clrMapOvr>
  <p:transition advTm="1000"/>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b="1" dirty="0" smtClean="0">
                <a:solidFill>
                  <a:schemeClr val="accent2">
                    <a:lumMod val="50000"/>
                  </a:schemeClr>
                </a:solidFill>
                <a:latin typeface="Algerian" panose="04020705040A02060702" pitchFamily="82" charset="0"/>
              </a:rPr>
              <a:t>           Library Rules         CONTD.</a:t>
            </a:r>
            <a:endParaRPr lang="en-US" dirty="0"/>
          </a:p>
        </p:txBody>
      </p:sp>
      <p:sp>
        <p:nvSpPr>
          <p:cNvPr id="3" name="Content Placeholder 2"/>
          <p:cNvSpPr>
            <a:spLocks noGrp="1"/>
          </p:cNvSpPr>
          <p:nvPr>
            <p:ph idx="1"/>
          </p:nvPr>
        </p:nvSpPr>
        <p:spPr>
          <a:xfrm>
            <a:off x="457200" y="1143000"/>
            <a:ext cx="8229600" cy="5334000"/>
          </a:xfrm>
        </p:spPr>
        <p:txBody>
          <a:bodyPr>
            <a:normAutofit fontScale="92500" lnSpcReduction="20000"/>
          </a:bodyPr>
          <a:lstStyle/>
          <a:p>
            <a:pPr>
              <a:buFont typeface="Wingdings" panose="05000000000000000000" pitchFamily="2" charset="2"/>
              <a:buChar char="q"/>
            </a:pPr>
            <a:r>
              <a:rPr lang="en-US" dirty="0">
                <a:solidFill>
                  <a:srgbClr val="0070C0"/>
                </a:solidFill>
              </a:rPr>
              <a:t>In case of loss of ID and Reader’s Tickets, the duplicate ID </a:t>
            </a:r>
            <a:r>
              <a:rPr lang="en-US" dirty="0" smtClean="0">
                <a:solidFill>
                  <a:srgbClr val="0070C0"/>
                </a:solidFill>
              </a:rPr>
              <a:t>card with DDR </a:t>
            </a:r>
            <a:r>
              <a:rPr lang="en-US" dirty="0">
                <a:solidFill>
                  <a:srgbClr val="0070C0"/>
                </a:solidFill>
              </a:rPr>
              <a:t>will be provided </a:t>
            </a:r>
            <a:r>
              <a:rPr lang="en-US" dirty="0" smtClean="0">
                <a:solidFill>
                  <a:srgbClr val="0070C0"/>
                </a:solidFill>
              </a:rPr>
              <a:t>against </a:t>
            </a:r>
            <a:r>
              <a:rPr lang="en-US" dirty="0" err="1" smtClean="0">
                <a:solidFill>
                  <a:srgbClr val="0070C0"/>
                </a:solidFill>
              </a:rPr>
              <a:t>Rs</a:t>
            </a:r>
            <a:r>
              <a:rPr lang="en-US" dirty="0" smtClean="0">
                <a:solidFill>
                  <a:srgbClr val="0070C0"/>
                </a:solidFill>
              </a:rPr>
              <a:t>. 100/- and </a:t>
            </a:r>
            <a:r>
              <a:rPr lang="en-US" dirty="0">
                <a:solidFill>
                  <a:srgbClr val="0070C0"/>
                </a:solidFill>
              </a:rPr>
              <a:t>Readers’ Tickets against Rs.20/- each.</a:t>
            </a:r>
            <a:endParaRPr lang="en-US" dirty="0">
              <a:solidFill>
                <a:srgbClr val="0070C0"/>
              </a:solidFill>
            </a:endParaRPr>
          </a:p>
          <a:p>
            <a:pPr>
              <a:buFont typeface="Wingdings" panose="05000000000000000000" pitchFamily="2" charset="2"/>
              <a:buChar char="q"/>
            </a:pPr>
            <a:r>
              <a:rPr lang="en-US" dirty="0" smtClean="0">
                <a:solidFill>
                  <a:srgbClr val="0070C0"/>
                </a:solidFill>
              </a:rPr>
              <a:t> </a:t>
            </a:r>
            <a:r>
              <a:rPr lang="en-US" dirty="0">
                <a:solidFill>
                  <a:srgbClr val="0070C0"/>
                </a:solidFill>
              </a:rPr>
              <a:t>In case any book is lost or damaged by the borrower, he/she </a:t>
            </a:r>
            <a:r>
              <a:rPr lang="en-US" dirty="0" smtClean="0">
                <a:solidFill>
                  <a:srgbClr val="0070C0"/>
                </a:solidFill>
              </a:rPr>
              <a:t>shall replace </a:t>
            </a:r>
            <a:r>
              <a:rPr lang="en-US" dirty="0">
                <a:solidFill>
                  <a:srgbClr val="0070C0"/>
                </a:solidFill>
              </a:rPr>
              <a:t>the latest issue of the book or set of books if one volume of the set is lost, or shall pay twice the cost of the book, within a period of 15 days, with delay fine if any</a:t>
            </a:r>
            <a:r>
              <a:rPr lang="en-US" dirty="0" smtClean="0">
                <a:solidFill>
                  <a:srgbClr val="0070C0"/>
                </a:solidFill>
              </a:rPr>
              <a:t>.</a:t>
            </a:r>
            <a:endParaRPr lang="en-US" dirty="0" smtClean="0">
              <a:solidFill>
                <a:srgbClr val="0070C0"/>
              </a:solidFill>
            </a:endParaRPr>
          </a:p>
          <a:p>
            <a:pPr>
              <a:buFont typeface="Wingdings" panose="05000000000000000000" pitchFamily="2" charset="2"/>
              <a:buChar char="q"/>
            </a:pPr>
            <a:r>
              <a:rPr lang="en-US" dirty="0" smtClean="0">
                <a:solidFill>
                  <a:srgbClr val="0070C0"/>
                </a:solidFill>
              </a:rPr>
              <a:t> </a:t>
            </a:r>
            <a:r>
              <a:rPr lang="en-US" dirty="0">
                <a:solidFill>
                  <a:srgbClr val="0070C0"/>
                </a:solidFill>
              </a:rPr>
              <a:t>Personal Books, Bags/ belongings, </a:t>
            </a:r>
            <a:r>
              <a:rPr lang="en-US" dirty="0" smtClean="0">
                <a:solidFill>
                  <a:srgbClr val="0070C0"/>
                </a:solidFill>
              </a:rPr>
              <a:t>eatables, </a:t>
            </a:r>
            <a:r>
              <a:rPr lang="en-US" dirty="0">
                <a:solidFill>
                  <a:srgbClr val="0070C0"/>
                </a:solidFill>
              </a:rPr>
              <a:t>and </a:t>
            </a:r>
            <a:r>
              <a:rPr lang="en-US" dirty="0" smtClean="0">
                <a:solidFill>
                  <a:srgbClr val="0070C0"/>
                </a:solidFill>
              </a:rPr>
              <a:t>mobile phone use are </a:t>
            </a:r>
            <a:r>
              <a:rPr lang="en-US" dirty="0">
                <a:solidFill>
                  <a:srgbClr val="0070C0"/>
                </a:solidFill>
              </a:rPr>
              <a:t>not allowed inside the library. </a:t>
            </a:r>
            <a:r>
              <a:rPr lang="en-US" dirty="0" smtClean="0">
                <a:solidFill>
                  <a:srgbClr val="0070C0"/>
                </a:solidFill>
              </a:rPr>
              <a:t>A fine </a:t>
            </a:r>
            <a:r>
              <a:rPr lang="en-US" dirty="0">
                <a:solidFill>
                  <a:srgbClr val="0070C0"/>
                </a:solidFill>
              </a:rPr>
              <a:t>of Rs.100/- may be charged from the defaulters.</a:t>
            </a:r>
            <a:endParaRPr lang="en-US" dirty="0">
              <a:solidFill>
                <a:srgbClr val="0070C0"/>
              </a:solidFill>
            </a:endParaRPr>
          </a:p>
          <a:p>
            <a:pPr>
              <a:buFont typeface="Wingdings" panose="05000000000000000000" pitchFamily="2" charset="2"/>
              <a:buChar char="q"/>
            </a:pPr>
            <a:endParaRPr lang="en-US" dirty="0"/>
          </a:p>
        </p:txBody>
      </p:sp>
    </p:spTree>
  </p:cSld>
  <p:clrMapOvr>
    <a:masterClrMapping/>
  </p:clrMapOvr>
  <p:transition advTm="1000"/>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b="1" dirty="0">
                <a:solidFill>
                  <a:schemeClr val="accent2">
                    <a:lumMod val="50000"/>
                  </a:schemeClr>
                </a:solidFill>
                <a:latin typeface="Algerian" panose="04020705040A02060702" pitchFamily="82" charset="0"/>
              </a:rPr>
              <a:t>Library Rules         CONTD</a:t>
            </a:r>
            <a:r>
              <a:rPr lang="en-US" b="1" dirty="0" smtClean="0">
                <a:solidFill>
                  <a:schemeClr val="accent2">
                    <a:lumMod val="50000"/>
                  </a:schemeClr>
                </a:solidFill>
                <a:latin typeface="Algerian" panose="04020705040A02060702" pitchFamily="82" charset="0"/>
              </a:rPr>
              <a:t>.</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pPr>
              <a:buFont typeface="Wingdings" panose="05000000000000000000" pitchFamily="2" charset="2"/>
              <a:buChar char="q"/>
            </a:pPr>
            <a:r>
              <a:rPr lang="en-US" dirty="0">
                <a:solidFill>
                  <a:srgbClr val="0070C0"/>
                </a:solidFill>
              </a:rPr>
              <a:t>The students/users are required to maintain discipline and silence within the library premises. In case of indiscipline, the Library Membership will be cancelled.</a:t>
            </a:r>
            <a:endParaRPr lang="en-US" dirty="0">
              <a:solidFill>
                <a:srgbClr val="0070C0"/>
              </a:solidFill>
            </a:endParaRPr>
          </a:p>
          <a:p>
            <a:pPr>
              <a:buFont typeface="Wingdings" panose="05000000000000000000" pitchFamily="2" charset="2"/>
              <a:buChar char="q"/>
            </a:pPr>
            <a:r>
              <a:rPr lang="en-US" dirty="0">
                <a:solidFill>
                  <a:srgbClr val="0070C0"/>
                </a:solidFill>
              </a:rPr>
              <a:t> The students/users cannot take any book, magazine, </a:t>
            </a:r>
            <a:r>
              <a:rPr lang="en-US" dirty="0" smtClean="0">
                <a:solidFill>
                  <a:srgbClr val="0070C0"/>
                </a:solidFill>
              </a:rPr>
              <a:t>or newspaper, </a:t>
            </a:r>
            <a:r>
              <a:rPr lang="en-US" dirty="0">
                <a:solidFill>
                  <a:srgbClr val="0070C0"/>
                </a:solidFill>
              </a:rPr>
              <a:t>outside the library without permission</a:t>
            </a:r>
            <a:r>
              <a:rPr lang="en-US" dirty="0" smtClean="0">
                <a:solidFill>
                  <a:srgbClr val="0070C0"/>
                </a:solidFill>
              </a:rPr>
              <a:t>.</a:t>
            </a:r>
            <a:endParaRPr lang="en-US" dirty="0">
              <a:solidFill>
                <a:srgbClr val="0070C0"/>
              </a:solidFill>
            </a:endParaRPr>
          </a:p>
          <a:p>
            <a:pPr>
              <a:buFont typeface="Wingdings" panose="05000000000000000000" pitchFamily="2" charset="2"/>
              <a:buChar char="q"/>
            </a:pPr>
            <a:r>
              <a:rPr lang="en-US" dirty="0" smtClean="0">
                <a:solidFill>
                  <a:srgbClr val="0070C0"/>
                </a:solidFill>
              </a:rPr>
              <a:t>The </a:t>
            </a:r>
            <a:r>
              <a:rPr lang="en-US" dirty="0">
                <a:solidFill>
                  <a:srgbClr val="0070C0"/>
                </a:solidFill>
              </a:rPr>
              <a:t>Circulation Timing will strictly be between 9:30 AM to 4:00 PM without any break, on all working days</a:t>
            </a:r>
            <a:r>
              <a:rPr lang="en-US" dirty="0" smtClean="0">
                <a:solidFill>
                  <a:srgbClr val="0070C0"/>
                </a:solidFill>
              </a:rPr>
              <a:t>.</a:t>
            </a:r>
            <a:endParaRPr lang="en-US" dirty="0">
              <a:solidFill>
                <a:srgbClr val="0070C0"/>
              </a:solidFill>
            </a:endParaRPr>
          </a:p>
          <a:p>
            <a:pPr>
              <a:buFont typeface="Wingdings" panose="05000000000000000000" pitchFamily="2" charset="2"/>
              <a:buChar char="q"/>
            </a:pPr>
            <a:r>
              <a:rPr lang="en-US" dirty="0" smtClean="0">
                <a:solidFill>
                  <a:srgbClr val="0070C0"/>
                </a:solidFill>
              </a:rPr>
              <a:t>The </a:t>
            </a:r>
            <a:r>
              <a:rPr lang="en-US" dirty="0">
                <a:solidFill>
                  <a:srgbClr val="0070C0"/>
                </a:solidFill>
              </a:rPr>
              <a:t>students will be issued 3 books against 3 Reader’s Tickets at a time, for a period of 21 days.  The books in demand will be issued for 7 days</a:t>
            </a:r>
            <a:r>
              <a:rPr lang="en-US" dirty="0" smtClean="0">
                <a:solidFill>
                  <a:srgbClr val="0070C0"/>
                </a:solidFill>
              </a:rPr>
              <a:t>.</a:t>
            </a:r>
            <a:endParaRPr lang="en-US" dirty="0" smtClean="0">
              <a:solidFill>
                <a:srgbClr val="0070C0"/>
              </a:solidFill>
            </a:endParaRPr>
          </a:p>
          <a:p>
            <a:pPr>
              <a:buFont typeface="Wingdings" panose="05000000000000000000" pitchFamily="2" charset="2"/>
              <a:buChar char="q"/>
            </a:pPr>
            <a:r>
              <a:rPr lang="en-US" dirty="0" smtClean="0">
                <a:solidFill>
                  <a:srgbClr val="0070C0"/>
                </a:solidFill>
              </a:rPr>
              <a:t>All </a:t>
            </a:r>
            <a:r>
              <a:rPr lang="en-US" dirty="0">
                <a:solidFill>
                  <a:srgbClr val="0070C0"/>
                </a:solidFill>
              </a:rPr>
              <a:t>students have to return all the </a:t>
            </a:r>
            <a:r>
              <a:rPr lang="en-US" dirty="0" smtClean="0">
                <a:solidFill>
                  <a:srgbClr val="0070C0"/>
                </a:solidFill>
              </a:rPr>
              <a:t>library books issued </a:t>
            </a:r>
            <a:r>
              <a:rPr lang="en-US" dirty="0">
                <a:solidFill>
                  <a:srgbClr val="0070C0"/>
                </a:solidFill>
              </a:rPr>
              <a:t>against their names before the start of </a:t>
            </a:r>
            <a:r>
              <a:rPr lang="en-US" dirty="0" smtClean="0">
                <a:solidFill>
                  <a:srgbClr val="0070C0"/>
                </a:solidFill>
              </a:rPr>
              <a:t>the new </a:t>
            </a:r>
            <a:r>
              <a:rPr lang="en-US" dirty="0">
                <a:solidFill>
                  <a:srgbClr val="0070C0"/>
                </a:solidFill>
              </a:rPr>
              <a:t>semester</a:t>
            </a:r>
            <a:endParaRPr lang="en-US" dirty="0">
              <a:solidFill>
                <a:srgbClr val="0070C0"/>
              </a:solidFill>
            </a:endParaRPr>
          </a:p>
          <a:p>
            <a:endParaRPr lang="en-US" dirty="0"/>
          </a:p>
        </p:txBody>
      </p:sp>
    </p:spTree>
  </p:cSld>
  <p:clrMapOvr>
    <a:masterClrMapping/>
  </p:clrMapOvr>
  <p:transition advTm="1000"/>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t>
            </a:r>
            <a:r>
              <a:rPr lang="en-US" b="1" dirty="0" smtClean="0">
                <a:solidFill>
                  <a:srgbClr val="00B0F0"/>
                </a:solidFill>
              </a:rPr>
              <a:t>CCP LIBRARY NEWSLETTER  </a:t>
            </a:r>
            <a:r>
              <a:rPr lang="en-US" b="1" dirty="0" smtClean="0">
                <a:solidFill>
                  <a:srgbClr val="FF0000"/>
                </a:solidFill>
              </a:rPr>
              <a:t>PHARMAFLAIR</a:t>
            </a:r>
            <a:endParaRPr lang="en-US" b="1" dirty="0">
              <a:solidFill>
                <a:srgbClr val="FF0000"/>
              </a:solidFill>
            </a:endParaRPr>
          </a:p>
        </p:txBody>
      </p:sp>
      <p:sp>
        <p:nvSpPr>
          <p:cNvPr id="6" name="Plaque 5"/>
          <p:cNvSpPr/>
          <p:nvPr/>
        </p:nvSpPr>
        <p:spPr>
          <a:xfrm>
            <a:off x="652617" y="1386838"/>
            <a:ext cx="2571750" cy="1971675"/>
          </a:xfrm>
          <a:prstGeom prst="plaque">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noAutofit/>
          </a:bodyPr>
          <a:lstStyle/>
          <a:p>
            <a:pPr marL="0" marR="0" algn="ctr">
              <a:spcBef>
                <a:spcPts val="0"/>
              </a:spcBef>
              <a:spcAft>
                <a:spcPts val="0"/>
              </a:spcAft>
            </a:pP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b="1" dirty="0" smtClean="0">
              <a:solidFill>
                <a:srgbClr val="FF000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b="1" dirty="0">
              <a:solidFill>
                <a:srgbClr val="FF0000"/>
              </a:solidFill>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b="1" dirty="0" smtClean="0">
              <a:solidFill>
                <a:srgbClr val="FF000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smtClean="0">
                <a:solidFill>
                  <a:srgbClr val="FF0000"/>
                </a:solidFill>
                <a:effectLst/>
                <a:latin typeface="Times New Roman" panose="02020603050405020304" pitchFamily="18" charset="0"/>
                <a:ea typeface="Times New Roman" panose="02020603050405020304" pitchFamily="18" charset="0"/>
              </a:rPr>
              <a:t>ISSUE </a:t>
            </a:r>
            <a:r>
              <a:rPr lang="en-US" sz="1600" b="1" dirty="0">
                <a:solidFill>
                  <a:srgbClr val="FF0000"/>
                </a:solidFill>
                <a:effectLst/>
                <a:latin typeface="Times New Roman" panose="02020603050405020304" pitchFamily="18" charset="0"/>
                <a:ea typeface="Times New Roman" panose="02020603050405020304" pitchFamily="18" charset="0"/>
              </a:rPr>
              <a:t>1</a:t>
            </a:r>
            <a:r>
              <a:rPr lang="en-US" sz="1600" b="1" baseline="30000" dirty="0">
                <a:solidFill>
                  <a:srgbClr val="FF0000"/>
                </a:solidFill>
                <a:effectLst/>
                <a:latin typeface="Times New Roman" panose="02020603050405020304" pitchFamily="18" charset="0"/>
                <a:ea typeface="Times New Roman" panose="02020603050405020304" pitchFamily="18" charset="0"/>
              </a:rPr>
              <a:t>ST</a:t>
            </a:r>
            <a:r>
              <a:rPr lang="en-US" sz="1600" b="1" dirty="0">
                <a:solidFill>
                  <a:srgbClr val="FF0000"/>
                </a:solidFill>
                <a:effectLst/>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a:solidFill>
                  <a:srgbClr val="FF0000"/>
                </a:solidFill>
                <a:effectLst/>
                <a:latin typeface="Times New Roman" panose="02020603050405020304" pitchFamily="18" charset="0"/>
                <a:ea typeface="Times New Roman" panose="02020603050405020304" pitchFamily="18" charset="0"/>
              </a:rPr>
              <a:t>DECEMBER 2023</a:t>
            </a:r>
            <a:endParaRPr lang="en-US" sz="1100" dirty="0">
              <a:effectLst/>
              <a:latin typeface="Times New Roman" panose="02020603050405020304" pitchFamily="18" charset="0"/>
              <a:ea typeface="Times New Roman" panose="02020603050405020304" pitchFamily="18" charset="0"/>
            </a:endParaRPr>
          </a:p>
        </p:txBody>
      </p:sp>
      <p:sp>
        <p:nvSpPr>
          <p:cNvPr id="7" name="Plaque 6"/>
          <p:cNvSpPr/>
          <p:nvPr/>
        </p:nvSpPr>
        <p:spPr>
          <a:xfrm>
            <a:off x="6400800" y="1509712"/>
            <a:ext cx="2571750" cy="2000250"/>
          </a:xfrm>
          <a:prstGeom prst="plaque">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noAutofit/>
          </a:bodyPr>
          <a:lstStyle/>
          <a:p>
            <a:pPr marL="0" marR="0" algn="ctr">
              <a:spcBef>
                <a:spcPts val="0"/>
              </a:spcBef>
              <a:spcAft>
                <a:spcPts val="0"/>
              </a:spcAft>
            </a:pPr>
            <a:endParaRPr lang="en-US" sz="11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b="1" dirty="0">
                <a:solidFill>
                  <a:srgbClr val="002060"/>
                </a:solidFill>
                <a:effectLst/>
                <a:latin typeface="Times New Roman" panose="02020603050405020304" pitchFamily="18" charset="0"/>
                <a:ea typeface="Times New Roman" panose="02020603050405020304" pitchFamily="18" charset="0"/>
              </a:rPr>
              <a:t>                </a:t>
            </a:r>
            <a:endParaRPr lang="en-US" sz="1100" b="1" dirty="0" smtClean="0">
              <a:solidFill>
                <a:srgbClr val="002060"/>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100" b="1" dirty="0">
              <a:solidFill>
                <a:srgbClr val="002060"/>
              </a:solidFill>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b="1" dirty="0" smtClean="0">
                <a:solidFill>
                  <a:srgbClr val="002060"/>
                </a:solidFill>
                <a:effectLst/>
                <a:latin typeface="Times New Roman" panose="02020603050405020304" pitchFamily="18" charset="0"/>
                <a:ea typeface="Times New Roman" panose="02020603050405020304" pitchFamily="18" charset="0"/>
              </a:rPr>
              <a:t>            </a:t>
            </a:r>
            <a:endParaRPr lang="en-US" sz="1100" b="1" dirty="0" smtClean="0">
              <a:solidFill>
                <a:srgbClr val="002060"/>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b="1" dirty="0">
                <a:solidFill>
                  <a:srgbClr val="002060"/>
                </a:solidFill>
                <a:latin typeface="Times New Roman" panose="02020603050405020304" pitchFamily="18" charset="0"/>
                <a:ea typeface="Times New Roman" panose="02020603050405020304" pitchFamily="18" charset="0"/>
              </a:rPr>
              <a:t> </a:t>
            </a:r>
            <a:r>
              <a:rPr lang="en-US" sz="1100" b="1" dirty="0" smtClean="0">
                <a:solidFill>
                  <a:srgbClr val="002060"/>
                </a:solidFill>
                <a:latin typeface="Times New Roman" panose="02020603050405020304" pitchFamily="18" charset="0"/>
                <a:ea typeface="Times New Roman" panose="02020603050405020304" pitchFamily="18" charset="0"/>
              </a:rPr>
              <a:t>             </a:t>
            </a:r>
            <a:r>
              <a:rPr lang="en-US" sz="1100" b="1" dirty="0" smtClean="0">
                <a:solidFill>
                  <a:srgbClr val="002060"/>
                </a:solidFill>
                <a:effectLst/>
                <a:latin typeface="Times New Roman" panose="02020603050405020304" pitchFamily="18" charset="0"/>
                <a:ea typeface="Times New Roman" panose="02020603050405020304" pitchFamily="18" charset="0"/>
              </a:rPr>
              <a:t> </a:t>
            </a:r>
            <a:r>
              <a:rPr lang="en-US" sz="1600" b="1" dirty="0">
                <a:solidFill>
                  <a:srgbClr val="002060"/>
                </a:solidFill>
                <a:effectLst/>
                <a:latin typeface="Times New Roman" panose="02020603050405020304" pitchFamily="18" charset="0"/>
                <a:ea typeface="Times New Roman" panose="02020603050405020304" pitchFamily="18" charset="0"/>
              </a:rPr>
              <a:t>ISSUE 3</a:t>
            </a:r>
            <a:r>
              <a:rPr lang="en-US" sz="1600" b="1" baseline="30000" dirty="0">
                <a:solidFill>
                  <a:srgbClr val="002060"/>
                </a:solidFill>
                <a:effectLst/>
                <a:latin typeface="Times New Roman" panose="02020603050405020304" pitchFamily="18" charset="0"/>
                <a:ea typeface="Times New Roman" panose="02020603050405020304" pitchFamily="18" charset="0"/>
              </a:rPr>
              <a:t>RD</a:t>
            </a:r>
            <a:r>
              <a:rPr lang="en-US" sz="1600" b="1" dirty="0">
                <a:solidFill>
                  <a:srgbClr val="002060"/>
                </a:solidFill>
                <a:effectLst/>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a:solidFill>
                  <a:srgbClr val="002060"/>
                </a:solidFill>
                <a:effectLst/>
                <a:latin typeface="Times New Roman" panose="02020603050405020304" pitchFamily="18" charset="0"/>
                <a:ea typeface="Times New Roman" panose="02020603050405020304" pitchFamily="18" charset="0"/>
              </a:rPr>
              <a:t>SEPTEMBER 2024</a:t>
            </a:r>
            <a:endParaRPr lang="en-US" sz="1100" dirty="0">
              <a:effectLst/>
              <a:latin typeface="Times New Roman" panose="02020603050405020304" pitchFamily="18" charset="0"/>
              <a:ea typeface="Times New Roman" panose="02020603050405020304" pitchFamily="18" charset="0"/>
            </a:endParaRPr>
          </a:p>
        </p:txBody>
      </p:sp>
      <p:sp>
        <p:nvSpPr>
          <p:cNvPr id="8" name="Plaque 7"/>
          <p:cNvSpPr/>
          <p:nvPr/>
        </p:nvSpPr>
        <p:spPr>
          <a:xfrm>
            <a:off x="3422753" y="1538287"/>
            <a:ext cx="2581275" cy="1971675"/>
          </a:xfrm>
          <a:prstGeom prst="plaque">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noAutofit/>
          </a:bodyPr>
          <a:lstStyle/>
          <a:p>
            <a:pPr marL="0" marR="0" algn="ctr">
              <a:spcBef>
                <a:spcPts val="0"/>
              </a:spcBef>
              <a:spcAft>
                <a:spcPts val="0"/>
              </a:spcAft>
            </a:pP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b="1" dirty="0" smtClean="0">
              <a:solidFill>
                <a:srgbClr val="0070C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b="1" dirty="0">
              <a:solidFill>
                <a:srgbClr val="0070C0"/>
              </a:solidFill>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smtClean="0">
                <a:solidFill>
                  <a:srgbClr val="0070C0"/>
                </a:solidFill>
                <a:effectLst/>
                <a:latin typeface="Times New Roman" panose="02020603050405020304" pitchFamily="18" charset="0"/>
                <a:ea typeface="Times New Roman" panose="02020603050405020304" pitchFamily="18" charset="0"/>
              </a:rPr>
              <a:t>ISSUE </a:t>
            </a:r>
            <a:r>
              <a:rPr lang="en-US" sz="1600" b="1" dirty="0">
                <a:solidFill>
                  <a:srgbClr val="0070C0"/>
                </a:solidFill>
                <a:effectLst/>
                <a:latin typeface="Times New Roman" panose="02020603050405020304" pitchFamily="18" charset="0"/>
                <a:ea typeface="Times New Roman" panose="02020603050405020304" pitchFamily="18" charset="0"/>
              </a:rPr>
              <a:t>2</a:t>
            </a:r>
            <a:r>
              <a:rPr lang="en-US" sz="1600" b="1" baseline="30000" dirty="0">
                <a:solidFill>
                  <a:srgbClr val="0070C0"/>
                </a:solidFill>
                <a:effectLst/>
                <a:latin typeface="Times New Roman" panose="02020603050405020304" pitchFamily="18" charset="0"/>
                <a:ea typeface="Times New Roman" panose="02020603050405020304" pitchFamily="18" charset="0"/>
              </a:rPr>
              <a:t>ND</a:t>
            </a:r>
            <a:r>
              <a:rPr lang="en-US" sz="1600" b="1" dirty="0">
                <a:solidFill>
                  <a:srgbClr val="0070C0"/>
                </a:solidFill>
                <a:effectLst/>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a:solidFill>
                  <a:srgbClr val="0070C0"/>
                </a:solidFill>
                <a:effectLst/>
                <a:latin typeface="Times New Roman" panose="02020603050405020304" pitchFamily="18" charset="0"/>
                <a:ea typeface="Times New Roman" panose="02020603050405020304" pitchFamily="18" charset="0"/>
              </a:rPr>
              <a:t>APRIL 2024</a:t>
            </a:r>
            <a:endParaRPr lang="en-US" sz="1100" dirty="0">
              <a:effectLst/>
              <a:latin typeface="Times New Roman" panose="02020603050405020304" pitchFamily="18" charset="0"/>
              <a:ea typeface="Times New Roman" panose="02020603050405020304" pitchFamily="18" charset="0"/>
            </a:endParaRPr>
          </a:p>
        </p:txBody>
      </p:sp>
      <p:sp>
        <p:nvSpPr>
          <p:cNvPr id="11" name="Plaque 10"/>
          <p:cNvSpPr/>
          <p:nvPr/>
        </p:nvSpPr>
        <p:spPr>
          <a:xfrm>
            <a:off x="1524000" y="3962399"/>
            <a:ext cx="2638425" cy="2147887"/>
          </a:xfrm>
          <a:prstGeom prst="plaque">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noAutofit/>
          </a:bodyPr>
          <a:lstStyle/>
          <a:p>
            <a:pPr marL="0" marR="0" algn="ctr">
              <a:spcBef>
                <a:spcPts val="0"/>
              </a:spcBef>
              <a:spcAft>
                <a:spcPts val="0"/>
              </a:spcAft>
            </a:pP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b="1" dirty="0" smtClean="0">
              <a:solidFill>
                <a:srgbClr val="7030A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b="1" dirty="0">
              <a:solidFill>
                <a:srgbClr val="7030A0"/>
              </a:solidFill>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smtClean="0">
                <a:solidFill>
                  <a:srgbClr val="7030A0"/>
                </a:solidFill>
                <a:effectLst/>
                <a:latin typeface="Times New Roman" panose="02020603050405020304" pitchFamily="18" charset="0"/>
                <a:ea typeface="Times New Roman" panose="02020603050405020304" pitchFamily="18" charset="0"/>
              </a:rPr>
              <a:t>ISSUE </a:t>
            </a:r>
            <a:r>
              <a:rPr lang="en-US" sz="1600" b="1" dirty="0">
                <a:solidFill>
                  <a:srgbClr val="7030A0"/>
                </a:solidFill>
                <a:effectLst/>
                <a:latin typeface="Times New Roman" panose="02020603050405020304" pitchFamily="18" charset="0"/>
                <a:ea typeface="Times New Roman" panose="02020603050405020304" pitchFamily="18" charset="0"/>
              </a:rPr>
              <a:t>4</a:t>
            </a:r>
            <a:r>
              <a:rPr lang="en-US" sz="1600" b="1" baseline="30000" dirty="0">
                <a:solidFill>
                  <a:srgbClr val="7030A0"/>
                </a:solidFill>
                <a:effectLst/>
                <a:latin typeface="Times New Roman" panose="02020603050405020304" pitchFamily="18" charset="0"/>
                <a:ea typeface="Times New Roman" panose="02020603050405020304" pitchFamily="18" charset="0"/>
              </a:rPr>
              <a:t>TH</a:t>
            </a:r>
            <a:r>
              <a:rPr lang="en-US" sz="1600" b="1" dirty="0">
                <a:solidFill>
                  <a:srgbClr val="7030A0"/>
                </a:solidFill>
                <a:effectLst/>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a:solidFill>
                  <a:srgbClr val="7030A0"/>
                </a:solidFill>
                <a:effectLst/>
                <a:latin typeface="Times New Roman" panose="02020603050405020304" pitchFamily="18" charset="0"/>
                <a:ea typeface="Times New Roman" panose="02020603050405020304" pitchFamily="18" charset="0"/>
              </a:rPr>
              <a:t>SEPTEMBER 2025</a:t>
            </a:r>
            <a:endParaRPr lang="en-US" sz="1100" dirty="0">
              <a:effectLst/>
              <a:latin typeface="Times New Roman" panose="02020603050405020304" pitchFamily="18" charset="0"/>
              <a:ea typeface="Times New Roman" panose="02020603050405020304" pitchFamily="18" charset="0"/>
            </a:endParaRPr>
          </a:p>
        </p:txBody>
      </p:sp>
      <p:sp>
        <p:nvSpPr>
          <p:cNvPr id="12" name="Plaque 11"/>
          <p:cNvSpPr/>
          <p:nvPr/>
        </p:nvSpPr>
        <p:spPr>
          <a:xfrm>
            <a:off x="4876800" y="3962400"/>
            <a:ext cx="2362200" cy="2147887"/>
          </a:xfrm>
          <a:prstGeom prst="plaque">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noAutofit/>
          </a:bodyPr>
          <a:lstStyle/>
          <a:p>
            <a:pPr marL="0" marR="0" algn="ctr">
              <a:spcBef>
                <a:spcPts val="0"/>
              </a:spcBef>
              <a:spcAft>
                <a:spcPts val="0"/>
              </a:spcAft>
            </a:pP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100" dirty="0">
                <a:effectLst/>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b="1" dirty="0" smtClean="0">
              <a:solidFill>
                <a:srgbClr val="00B05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b="1" dirty="0">
              <a:solidFill>
                <a:srgbClr val="00B050"/>
              </a:solidFill>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smtClean="0">
                <a:solidFill>
                  <a:srgbClr val="00B050"/>
                </a:solidFill>
                <a:effectLst/>
                <a:latin typeface="Times New Roman" panose="02020603050405020304" pitchFamily="18" charset="0"/>
                <a:ea typeface="Times New Roman" panose="02020603050405020304" pitchFamily="18" charset="0"/>
              </a:rPr>
              <a:t>ISSUE </a:t>
            </a:r>
            <a:r>
              <a:rPr lang="en-US" sz="1600" b="1" dirty="0">
                <a:solidFill>
                  <a:srgbClr val="00B050"/>
                </a:solidFill>
                <a:effectLst/>
                <a:latin typeface="Times New Roman" panose="02020603050405020304" pitchFamily="18" charset="0"/>
                <a:ea typeface="Times New Roman" panose="02020603050405020304" pitchFamily="18" charset="0"/>
              </a:rPr>
              <a:t>5</a:t>
            </a:r>
            <a:r>
              <a:rPr lang="en-US" sz="1600" b="1" baseline="30000" dirty="0">
                <a:solidFill>
                  <a:srgbClr val="00B050"/>
                </a:solidFill>
                <a:effectLst/>
                <a:latin typeface="Times New Roman" panose="02020603050405020304" pitchFamily="18" charset="0"/>
                <a:ea typeface="Times New Roman" panose="02020603050405020304" pitchFamily="18" charset="0"/>
              </a:rPr>
              <a:t>TH</a:t>
            </a:r>
            <a:r>
              <a:rPr lang="en-US" sz="1600" b="1" dirty="0">
                <a:solidFill>
                  <a:srgbClr val="00B050"/>
                </a:solidFill>
                <a:effectLst/>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a:solidFill>
                  <a:srgbClr val="00B050"/>
                </a:solidFill>
                <a:effectLst/>
                <a:latin typeface="Times New Roman" panose="02020603050405020304" pitchFamily="18" charset="0"/>
                <a:ea typeface="Times New Roman" panose="02020603050405020304" pitchFamily="18" charset="0"/>
              </a:rPr>
              <a:t>APRIL 2026</a:t>
            </a:r>
            <a:endParaRPr lang="en-US" sz="1100" dirty="0">
              <a:effectLst/>
              <a:latin typeface="Times New Roman" panose="02020603050405020304" pitchFamily="18" charset="0"/>
              <a:ea typeface="Times New Roman" panose="02020603050405020304" pitchFamily="18" charset="0"/>
            </a:endParaRPr>
          </a:p>
        </p:txBody>
      </p:sp>
      <p:pic>
        <p:nvPicPr>
          <p:cNvPr id="13" name="Picture 12" descr="qrcode_127632199_2459e5a8b1f2cfb1602087e659fc00e4"/>
          <p:cNvPicPr/>
          <p:nvPr/>
        </p:nvPicPr>
        <p:blipFill>
          <a:blip r:embed="rId1"/>
          <a:stretch>
            <a:fillRect/>
          </a:stretch>
        </p:blipFill>
        <p:spPr>
          <a:xfrm>
            <a:off x="1274216" y="1417638"/>
            <a:ext cx="1392784" cy="1112200"/>
          </a:xfrm>
          <a:prstGeom prst="rect">
            <a:avLst/>
          </a:prstGeom>
        </p:spPr>
      </p:pic>
      <p:pic>
        <p:nvPicPr>
          <p:cNvPr id="14" name="Picture 13" descr="C:\Users\admin\Downloads\ccp.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6799" y="1554637"/>
            <a:ext cx="1057275" cy="955200"/>
          </a:xfrm>
          <a:prstGeom prst="rect">
            <a:avLst/>
          </a:prstGeom>
          <a:noFill/>
          <a:ln>
            <a:noFill/>
          </a:ln>
        </p:spPr>
      </p:pic>
      <p:pic>
        <p:nvPicPr>
          <p:cNvPr id="15" name="Picture 14" descr="C:\Users\admin\Downloads\qrcode_127617096_f5b5dad32c66525768e3050f9647d4e2.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1511" y="1554637"/>
            <a:ext cx="1275715" cy="1022308"/>
          </a:xfrm>
          <a:prstGeom prst="rect">
            <a:avLst/>
          </a:prstGeom>
          <a:noFill/>
          <a:ln>
            <a:noFill/>
          </a:ln>
        </p:spPr>
      </p:pic>
      <p:pic>
        <p:nvPicPr>
          <p:cNvPr id="16" name="Picture 15" descr="C:\Users\admin\Downloads\PDF QR Code.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57094" y="4118923"/>
            <a:ext cx="1372235" cy="955676"/>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7" name="Picture 16" descr="C:\Users\admin\Downloads\qrcode_334614804_749a64ccad4528e1763442425422a682.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00662" y="4118924"/>
            <a:ext cx="1514475" cy="1062676"/>
          </a:xfrm>
          <a:prstGeom prst="rect">
            <a:avLst/>
          </a:prstGeom>
          <a:noFill/>
          <a:ln>
            <a:noFill/>
          </a:ln>
        </p:spPr>
      </p:pic>
    </p:spTree>
  </p:cSld>
  <p:clrMapOvr>
    <a:masterClrMapping/>
  </p:clrMapOvr>
  <p:transition advTm="1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8000" b="1" dirty="0" smtClean="0">
                <a:solidFill>
                  <a:schemeClr val="accent2"/>
                </a:solidFill>
                <a:latin typeface="Stencil" panose="040409050D0802020404" charset="0"/>
                <a:cs typeface="Stencil" panose="040409050D0802020404" charset="0"/>
              </a:rPr>
              <a:t>CCP LIBRARY </a:t>
            </a:r>
            <a:endParaRPr lang="en-US" sz="8000" b="1" dirty="0">
              <a:solidFill>
                <a:schemeClr val="accent2"/>
              </a:solidFill>
              <a:latin typeface="Stencil" panose="040409050D0802020404" charset="0"/>
              <a:cs typeface="Stencil" panose="040409050D0802020404" charset="0"/>
            </a:endParaRPr>
          </a:p>
        </p:txBody>
      </p:sp>
      <p:graphicFrame>
        <p:nvGraphicFramePr>
          <p:cNvPr id="4" name="Content Placeholder 3"/>
          <p:cNvGraphicFramePr>
            <a:graphicFrameLocks noGrp="1"/>
          </p:cNvGraphicFramePr>
          <p:nvPr>
            <p:ph idx="1"/>
          </p:nvPr>
        </p:nvGraphicFramePr>
        <p:xfrm>
          <a:off x="457200" y="1600200"/>
          <a:ext cx="8458200" cy="452596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advTm="1000"/>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lstStyle/>
          <a:p>
            <a:pPr algn="ctr">
              <a:buNone/>
            </a:pPr>
            <a:r>
              <a:rPr lang="en-US" sz="4400" b="1" dirty="0" smtClean="0">
                <a:solidFill>
                  <a:schemeClr val="tx1"/>
                </a:solidFill>
              </a:rPr>
              <a:t>FOR ANY QUERY / SUGGESTION CONTACT : </a:t>
            </a:r>
            <a:endParaRPr lang="en-US" b="1" dirty="0" smtClean="0">
              <a:solidFill>
                <a:srgbClr val="FF0000"/>
              </a:solidFill>
            </a:endParaRPr>
          </a:p>
          <a:p>
            <a:pPr>
              <a:buNone/>
            </a:pPr>
            <a:r>
              <a:rPr lang="en-US" b="1" dirty="0" err="1" smtClean="0">
                <a:solidFill>
                  <a:srgbClr val="FF0000"/>
                </a:solidFill>
              </a:rPr>
              <a:t>Renu</a:t>
            </a:r>
            <a:r>
              <a:rPr lang="en-US" b="1" dirty="0" smtClean="0">
                <a:solidFill>
                  <a:srgbClr val="FF0000"/>
                </a:solidFill>
              </a:rPr>
              <a:t> Oberoi</a:t>
            </a:r>
            <a:endParaRPr lang="en-US" b="1" dirty="0" smtClean="0">
              <a:solidFill>
                <a:srgbClr val="FF0000"/>
              </a:solidFill>
            </a:endParaRPr>
          </a:p>
          <a:p>
            <a:pPr>
              <a:buNone/>
            </a:pPr>
            <a:r>
              <a:rPr lang="en-US" b="1" dirty="0" smtClean="0">
                <a:solidFill>
                  <a:srgbClr val="FF0000"/>
                </a:solidFill>
              </a:rPr>
              <a:t>Chief Librarian                             </a:t>
            </a:r>
            <a:endParaRPr lang="en-US" b="1" dirty="0" smtClean="0">
              <a:solidFill>
                <a:srgbClr val="FF0000"/>
              </a:solidFill>
            </a:endParaRPr>
          </a:p>
          <a:p>
            <a:pPr>
              <a:buNone/>
            </a:pPr>
            <a:r>
              <a:rPr lang="en-US" b="1" dirty="0" smtClean="0">
                <a:solidFill>
                  <a:srgbClr val="FF0000"/>
                </a:solidFill>
              </a:rPr>
              <a:t>Chandigarh College of Pharmacy, </a:t>
            </a:r>
            <a:r>
              <a:rPr lang="en-US" b="1" dirty="0" err="1" smtClean="0">
                <a:solidFill>
                  <a:srgbClr val="FF0000"/>
                </a:solidFill>
              </a:rPr>
              <a:t>Landran</a:t>
            </a:r>
            <a:endParaRPr lang="en-US" b="1" dirty="0" smtClean="0">
              <a:solidFill>
                <a:srgbClr val="FF0000"/>
              </a:solidFill>
            </a:endParaRPr>
          </a:p>
          <a:p>
            <a:pPr>
              <a:buNone/>
            </a:pPr>
            <a:r>
              <a:rPr lang="en-US" b="1" dirty="0" smtClean="0">
                <a:solidFill>
                  <a:srgbClr val="FF0000"/>
                </a:solidFill>
                <a:latin typeface="+mj-lt"/>
              </a:rPr>
              <a:t>0172-3984229</a:t>
            </a:r>
            <a:endParaRPr lang="en-US" b="1" dirty="0" smtClean="0">
              <a:solidFill>
                <a:srgbClr val="FF0000"/>
              </a:solidFill>
              <a:latin typeface="+mj-lt"/>
            </a:endParaRPr>
          </a:p>
          <a:p>
            <a:pPr>
              <a:buNone/>
            </a:pPr>
            <a:r>
              <a:rPr lang="en-US" b="1" dirty="0" smtClean="0">
                <a:solidFill>
                  <a:srgbClr val="FF0000"/>
                </a:solidFill>
                <a:latin typeface="+mj-lt"/>
              </a:rPr>
              <a:t>8872014309     </a:t>
            </a:r>
            <a:endParaRPr lang="en-US" dirty="0" smtClean="0">
              <a:solidFill>
                <a:srgbClr val="990000"/>
              </a:solidFill>
              <a:latin typeface="+mj-lt"/>
            </a:endParaRPr>
          </a:p>
          <a:p>
            <a:pPr>
              <a:buNone/>
            </a:pPr>
            <a:r>
              <a:rPr lang="en-US" dirty="0" smtClean="0">
                <a:solidFill>
                  <a:srgbClr val="990000"/>
                </a:solidFill>
                <a:hlinkClick r:id="rId1"/>
              </a:rPr>
              <a:t>chief.librarian@cgc.edu.in</a:t>
            </a:r>
            <a:r>
              <a:rPr lang="en-US" dirty="0" smtClean="0">
                <a:solidFill>
                  <a:srgbClr val="990000"/>
                </a:solidFill>
              </a:rPr>
              <a:t>             </a:t>
            </a:r>
            <a:endParaRPr lang="en-US" dirty="0" smtClean="0">
              <a:solidFill>
                <a:srgbClr val="990000"/>
              </a:solidFill>
            </a:endParaRPr>
          </a:p>
          <a:p>
            <a:pPr algn="just">
              <a:buNone/>
            </a:pPr>
            <a:r>
              <a:rPr lang="en-US" sz="2400" b="1" dirty="0" smtClean="0">
                <a:solidFill>
                  <a:srgbClr val="990000"/>
                </a:solidFill>
              </a:rPr>
              <a:t>                                                                    ANY SUGGESTION PLEASE         </a:t>
            </a:r>
            <a:endParaRPr lang="en-US" sz="2400" b="1" dirty="0" smtClean="0">
              <a:solidFill>
                <a:srgbClr val="990000"/>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3733800"/>
            <a:ext cx="2819400" cy="1676400"/>
          </a:xfrm>
          <a:prstGeom prst="rect">
            <a:avLst/>
          </a:prstGeom>
        </p:spPr>
      </p:pic>
    </p:spTree>
  </p:cSld>
  <p:clrMapOvr>
    <a:masterClrMapping/>
  </p:clrMapOvr>
  <p:transition advTm="1000"/>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533400" y="228600"/>
            <a:ext cx="8229600" cy="6477000"/>
          </a:xfrm>
        </p:spPr>
        <p:txBody>
          <a:bodyPr>
            <a:normAutofit/>
          </a:bodyPr>
          <a:lstStyle/>
          <a:p>
            <a:pPr algn="ctr">
              <a:buFont typeface="Wingdings" panose="05000000000000000000" pitchFamily="2" charset="2"/>
              <a:buNone/>
            </a:pPr>
            <a:r>
              <a:rPr lang="en-US" sz="4000" dirty="0" smtClean="0">
                <a:solidFill>
                  <a:srgbClr val="002060"/>
                </a:solidFill>
                <a:latin typeface="Algerian" panose="04020705040A02060702" pitchFamily="82" charset="0"/>
              </a:rPr>
              <a:t>Ready to HELP YOU</a:t>
            </a:r>
            <a:r>
              <a:rPr lang="en-US" sz="9800" dirty="0" smtClean="0">
                <a:solidFill>
                  <a:srgbClr val="002060"/>
                </a:solidFill>
                <a:latin typeface="Algerian" panose="04020705040A02060702" pitchFamily="82" charset="0"/>
              </a:rPr>
              <a:t>.</a:t>
            </a:r>
            <a:endParaRPr lang="en-US" sz="9800" dirty="0" smtClean="0">
              <a:solidFill>
                <a:srgbClr val="002060"/>
              </a:solidFill>
              <a:latin typeface="Algerian" panose="04020705040A02060702" pitchFamily="82" charset="0"/>
            </a:endParaRPr>
          </a:p>
          <a:p>
            <a:pPr algn="ctr">
              <a:buFont typeface="Wingdings" panose="05000000000000000000" pitchFamily="2" charset="2"/>
              <a:buNone/>
            </a:pPr>
            <a:r>
              <a:rPr lang="en-US" sz="11700" dirty="0" smtClean="0">
                <a:solidFill>
                  <a:srgbClr val="002060"/>
                </a:solidFill>
                <a:latin typeface="Algerian" panose="04020705040A02060702" pitchFamily="82" charset="0"/>
              </a:rPr>
              <a:t> </a:t>
            </a:r>
            <a:endParaRPr lang="en-US" sz="11700" dirty="0" smtClean="0">
              <a:solidFill>
                <a:srgbClr val="002060"/>
              </a:solidFill>
              <a:latin typeface="Algerian" panose="04020705040A02060702" pitchFamily="82" charset="0"/>
            </a:endParaRPr>
          </a:p>
          <a:p>
            <a:pPr algn="ctr">
              <a:buFont typeface="Wingdings" panose="05000000000000000000" pitchFamily="2" charset="2"/>
              <a:buNone/>
            </a:pPr>
            <a:endParaRPr lang="en-US" sz="4400" dirty="0" smtClean="0">
              <a:solidFill>
                <a:srgbClr val="002060"/>
              </a:solidFill>
              <a:latin typeface="Algerian" panose="04020705040A02060702" pitchFamily="82" charset="0"/>
            </a:endParaRPr>
          </a:p>
          <a:p>
            <a:pPr algn="ctr">
              <a:buFont typeface="Wingdings" panose="05000000000000000000" pitchFamily="2" charset="2"/>
              <a:buNone/>
            </a:pPr>
            <a:endParaRPr lang="en-US" sz="4400" dirty="0">
              <a:solidFill>
                <a:srgbClr val="002060"/>
              </a:solidFill>
              <a:latin typeface="Algerian" panose="04020705040A02060702" pitchFamily="82" charset="0"/>
            </a:endParaRPr>
          </a:p>
          <a:p>
            <a:pPr algn="ctr">
              <a:buFont typeface="Wingdings" panose="05000000000000000000" pitchFamily="2" charset="2"/>
              <a:buNone/>
            </a:pPr>
            <a:r>
              <a:rPr lang="en-US" sz="4400" dirty="0" smtClean="0">
                <a:solidFill>
                  <a:srgbClr val="002060"/>
                </a:solidFill>
                <a:latin typeface="Algerian" panose="04020705040A02060702" pitchFamily="82" charset="0"/>
              </a:rPr>
              <a:t>THANK </a:t>
            </a:r>
            <a:r>
              <a:rPr lang="en-US" sz="4400" dirty="0">
                <a:solidFill>
                  <a:srgbClr val="002060"/>
                </a:solidFill>
                <a:latin typeface="Algerian" panose="04020705040A02060702" pitchFamily="82" charset="0"/>
              </a:rPr>
              <a:t>YOU</a:t>
            </a:r>
            <a:endParaRPr lang="en-US" sz="4400" dirty="0">
              <a:solidFill>
                <a:srgbClr val="002060"/>
              </a:solidFill>
              <a:latin typeface="Algerian" panose="04020705040A02060702" pitchFamily="82" charset="0"/>
            </a:endParaRPr>
          </a:p>
          <a:p>
            <a:endParaRPr lang="en-US" sz="11700" dirty="0">
              <a:solidFill>
                <a:srgbClr val="002060"/>
              </a:solidFill>
              <a:latin typeface="Algerian" panose="04020705040A02060702" pitchFamily="82" charset="0"/>
            </a:endParaRPr>
          </a:p>
        </p:txBody>
      </p:sp>
      <p:pic>
        <p:nvPicPr>
          <p:cNvPr id="2" name="Picture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85800" y="1676400"/>
            <a:ext cx="7848600" cy="3810000"/>
          </a:xfrm>
          <a:prstGeom prst="roundRect">
            <a:avLst>
              <a:gd name="adj" fmla="val 16667"/>
            </a:avLst>
          </a:prstGeom>
          <a:ln>
            <a:solidFill>
              <a:srgbClr val="0070C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18435">
                                            <p:txEl>
                                              <p:pRg st="4" end="4"/>
                                            </p:txEl>
                                          </p:spTgt>
                                        </p:tgtEl>
                                        <p:attrNameLst>
                                          <p:attrName>style.visibility</p:attrName>
                                        </p:attrNameLst>
                                      </p:cBhvr>
                                      <p:to>
                                        <p:strVal val="visible"/>
                                      </p:to>
                                    </p:set>
                                    <p:anim calcmode="lin" valueType="num">
                                      <p:cBhvr>
                                        <p:cTn id="7" dur="5000" fill="hold"/>
                                        <p:tgtEl>
                                          <p:spTgt spid="18435">
                                            <p:txEl>
                                              <p:pRg st="4" end="4"/>
                                            </p:txEl>
                                          </p:spTgt>
                                        </p:tgtEl>
                                        <p:attrNameLst>
                                          <p:attrName>ppt_w</p:attrName>
                                        </p:attrNameLst>
                                      </p:cBhvr>
                                      <p:tavLst>
                                        <p:tav tm="0" fmla="#ppt_w*sin(2.5*pi*$)">
                                          <p:val>
                                            <p:fltVal val="0"/>
                                          </p:val>
                                        </p:tav>
                                        <p:tav tm="100000">
                                          <p:val>
                                            <p:fltVal val="1"/>
                                          </p:val>
                                        </p:tav>
                                      </p:tavLst>
                                    </p:anim>
                                    <p:anim calcmode="lin" valueType="num">
                                      <p:cBhvr>
                                        <p:cTn id="8" dur="5000" fill="hold"/>
                                        <p:tgtEl>
                                          <p:spTgt spid="18435">
                                            <p:txEl>
                                              <p:pRg st="4" end="4"/>
                                            </p:txEl>
                                          </p:spTgt>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19" presetClass="entr" presetSubtype="10" fill="hold" nodeType="after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p:cTn id="12" dur="5000" fill="hold"/>
                                        <p:tgtEl>
                                          <p:spTgt spid="18435">
                                            <p:txEl>
                                              <p:pRg st="0" end="0"/>
                                            </p:txEl>
                                          </p:spTgt>
                                        </p:tgtEl>
                                        <p:attrNameLst>
                                          <p:attrName>ppt_w</p:attrName>
                                        </p:attrNameLst>
                                      </p:cBhvr>
                                      <p:tavLst>
                                        <p:tav tm="0" fmla="#ppt_w*sin(2.5*pi*$)">
                                          <p:val>
                                            <p:fltVal val="0"/>
                                          </p:val>
                                        </p:tav>
                                        <p:tav tm="100000">
                                          <p:val>
                                            <p:fltVal val="1"/>
                                          </p:val>
                                        </p:tav>
                                      </p:tavLst>
                                    </p:anim>
                                    <p:anim calcmode="lin" valueType="num">
                                      <p:cBhvr>
                                        <p:cTn id="13" dur="5000" fill="hold"/>
                                        <p:tgtEl>
                                          <p:spTgt spid="18435">
                                            <p:txEl>
                                              <p:pRg st="0" end="0"/>
                                            </p:txEl>
                                          </p:spTgt>
                                        </p:tgtEl>
                                        <p:attrNameLst>
                                          <p:attrName>ppt_h</p:attrName>
                                        </p:attrNameLst>
                                      </p:cBhvr>
                                      <p:tavLst>
                                        <p:tav tm="0">
                                          <p:val>
                                            <p:strVal val="#ppt_h"/>
                                          </p:val>
                                        </p:tav>
                                        <p:tav tm="100000">
                                          <p:val>
                                            <p:strVal val="#ppt_h"/>
                                          </p:val>
                                        </p:tav>
                                      </p:tavLst>
                                    </p:anim>
                                  </p:childTnLst>
                                </p:cTn>
                              </p:par>
                            </p:childTnLst>
                          </p:cTn>
                        </p:par>
                        <p:par>
                          <p:cTn id="14" fill="hold">
                            <p:stCondLst>
                              <p:cond delay="10000"/>
                            </p:stCondLst>
                            <p:childTnLst>
                              <p:par>
                                <p:cTn id="15" presetID="19" presetClass="entr" presetSubtype="10" fill="hold" nodeType="after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 calcmode="lin" valueType="num">
                                      <p:cBhvr>
                                        <p:cTn id="17" dur="5000" fill="hold"/>
                                        <p:tgtEl>
                                          <p:spTgt spid="18435">
                                            <p:txEl>
                                              <p:pRg st="1" end="1"/>
                                            </p:txEl>
                                          </p:spTgt>
                                        </p:tgtEl>
                                        <p:attrNameLst>
                                          <p:attrName>ppt_w</p:attrName>
                                        </p:attrNameLst>
                                      </p:cBhvr>
                                      <p:tavLst>
                                        <p:tav tm="0" fmla="#ppt_w*sin(2.5*pi*$)">
                                          <p:val>
                                            <p:fltVal val="0"/>
                                          </p:val>
                                        </p:tav>
                                        <p:tav tm="100000">
                                          <p:val>
                                            <p:fltVal val="1"/>
                                          </p:val>
                                        </p:tav>
                                      </p:tavLst>
                                    </p:anim>
                                    <p:anim calcmode="lin" valueType="num">
                                      <p:cBhvr>
                                        <p:cTn id="18" dur="5000" fill="hold"/>
                                        <p:tgtEl>
                                          <p:spTgt spid="18435">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Algerian" panose="04020705040A02060702" pitchFamily="82" charset="0"/>
              </a:rPr>
              <a:t> LIBRARY STAFF </a:t>
            </a:r>
            <a:endParaRPr lang="en-US" sz="6600" dirty="0">
              <a:latin typeface="Algerian" panose="04020705040A02060702" pitchFamily="82" charset="0"/>
            </a:endParaRPr>
          </a:p>
        </p:txBody>
      </p:sp>
      <p:graphicFrame>
        <p:nvGraphicFramePr>
          <p:cNvPr id="4" name="Content Placeholder 3"/>
          <p:cNvGraphicFramePr>
            <a:graphicFrameLocks noGrp="1"/>
          </p:cNvGraphicFramePr>
          <p:nvPr>
            <p:ph idx="1"/>
          </p:nvPr>
        </p:nvGraphicFramePr>
        <p:xfrm>
          <a:off x="457200" y="1447800"/>
          <a:ext cx="8001000" cy="4877435"/>
        </p:xfrm>
        <a:graphic>
          <a:graphicData uri="http://schemas.openxmlformats.org/drawingml/2006/table">
            <a:tbl>
              <a:tblPr firstRow="1" firstCol="1" bandRow="1">
                <a:tableStyleId>{5C22544A-7EE6-4342-B048-85BDC9FD1C3A}</a:tableStyleId>
              </a:tblPr>
              <a:tblGrid>
                <a:gridCol w="4258945"/>
                <a:gridCol w="3742055"/>
              </a:tblGrid>
              <a:tr h="971550">
                <a:tc>
                  <a:txBody>
                    <a:bodyPr/>
                    <a:lstStyle/>
                    <a:p>
                      <a:pPr marL="0" marR="0">
                        <a:lnSpc>
                          <a:spcPct val="115000"/>
                        </a:lnSpc>
                        <a:spcBef>
                          <a:spcPts val="0"/>
                        </a:spcBef>
                        <a:spcAft>
                          <a:spcPts val="0"/>
                        </a:spcAft>
                        <a:tabLst>
                          <a:tab pos="781050" algn="l"/>
                        </a:tabLst>
                      </a:pPr>
                      <a:r>
                        <a:rPr lang="en-US" sz="2800" b="1" dirty="0">
                          <a:solidFill>
                            <a:schemeClr val="tx1"/>
                          </a:solidFill>
                          <a:effectLst/>
                        </a:rPr>
                        <a:t>NAME </a:t>
                      </a:r>
                      <a:endParaRPr lang="en-US" sz="2800" b="1" dirty="0">
                        <a:solidFill>
                          <a:schemeClr val="tx1"/>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c>
                  <a:txBody>
                    <a:bodyPr/>
                    <a:lstStyle/>
                    <a:p>
                      <a:pPr marL="0" marR="0">
                        <a:lnSpc>
                          <a:spcPct val="115000"/>
                        </a:lnSpc>
                        <a:spcBef>
                          <a:spcPts val="0"/>
                        </a:spcBef>
                        <a:spcAft>
                          <a:spcPts val="0"/>
                        </a:spcAft>
                        <a:tabLst>
                          <a:tab pos="781050" algn="l"/>
                        </a:tabLst>
                      </a:pPr>
                      <a:r>
                        <a:rPr lang="en-US" sz="2800" b="1">
                          <a:solidFill>
                            <a:schemeClr val="tx1"/>
                          </a:solidFill>
                          <a:effectLst/>
                        </a:rPr>
                        <a:t>DESIGNATION</a:t>
                      </a:r>
                      <a:endParaRPr lang="en-US" sz="2800" b="1">
                        <a:solidFill>
                          <a:schemeClr val="tx1"/>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r>
              <a:tr h="971550">
                <a:tc>
                  <a:txBody>
                    <a:bodyPr/>
                    <a:lstStyle/>
                    <a:p>
                      <a:pPr marL="0" marR="0">
                        <a:lnSpc>
                          <a:spcPct val="115000"/>
                        </a:lnSpc>
                        <a:spcBef>
                          <a:spcPts val="0"/>
                        </a:spcBef>
                        <a:spcAft>
                          <a:spcPts val="0"/>
                        </a:spcAft>
                        <a:tabLst>
                          <a:tab pos="781050" algn="l"/>
                        </a:tabLst>
                      </a:pPr>
                      <a:r>
                        <a:rPr lang="en-US" sz="2800" b="1" dirty="0">
                          <a:solidFill>
                            <a:schemeClr val="tx1"/>
                          </a:solidFill>
                          <a:effectLst/>
                        </a:rPr>
                        <a:t>RENU OBEROI</a:t>
                      </a:r>
                      <a:endParaRPr lang="en-US" sz="2800" b="1" dirty="0">
                        <a:solidFill>
                          <a:schemeClr val="tx1"/>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c>
                  <a:txBody>
                    <a:bodyPr/>
                    <a:lstStyle/>
                    <a:p>
                      <a:pPr marL="0" marR="0">
                        <a:lnSpc>
                          <a:spcPct val="115000"/>
                        </a:lnSpc>
                        <a:spcBef>
                          <a:spcPts val="0"/>
                        </a:spcBef>
                        <a:spcAft>
                          <a:spcPts val="0"/>
                        </a:spcAft>
                        <a:tabLst>
                          <a:tab pos="781050" algn="l"/>
                        </a:tabLst>
                      </a:pPr>
                      <a:r>
                        <a:rPr lang="en-US" sz="2800" b="1">
                          <a:solidFill>
                            <a:schemeClr val="tx1"/>
                          </a:solidFill>
                          <a:effectLst/>
                        </a:rPr>
                        <a:t>CHIEF LIBRARIAN</a:t>
                      </a:r>
                      <a:endParaRPr lang="en-US" sz="2800" b="1">
                        <a:solidFill>
                          <a:schemeClr val="tx1"/>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r>
              <a:tr h="971550">
                <a:tc>
                  <a:txBody>
                    <a:bodyPr/>
                    <a:lstStyle/>
                    <a:p>
                      <a:pPr marL="0" marR="0">
                        <a:lnSpc>
                          <a:spcPct val="115000"/>
                        </a:lnSpc>
                        <a:spcBef>
                          <a:spcPts val="0"/>
                        </a:spcBef>
                        <a:spcAft>
                          <a:spcPts val="0"/>
                        </a:spcAft>
                        <a:tabLst>
                          <a:tab pos="1242060" algn="l"/>
                          <a:tab pos="3057525" algn="ctr"/>
                        </a:tabLst>
                      </a:pPr>
                      <a:r>
                        <a:rPr lang="en-US" sz="2800" b="1" dirty="0">
                          <a:solidFill>
                            <a:srgbClr val="000000"/>
                          </a:solidFill>
                          <a:effectLst/>
                          <a:latin typeface="Calibri" panose="020F0502020204030204" pitchFamily="34" charset="0"/>
                          <a:ea typeface="SimSun" panose="02010600030101010101" pitchFamily="2" charset="-122"/>
                        </a:rPr>
                        <a:t>RAVNEET KAUR</a:t>
                      </a:r>
                      <a:endParaRPr lang="en-US" sz="2800" b="1" dirty="0">
                        <a:solidFill>
                          <a:srgbClr val="000000"/>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tab pos="1242060" algn="l"/>
                          <a:tab pos="3057525" algn="ctr"/>
                        </a:tabLst>
                        <a:defRPr/>
                      </a:pPr>
                      <a:r>
                        <a:rPr lang="en-US" sz="2800" b="1" dirty="0" smtClean="0">
                          <a:effectLst/>
                        </a:rPr>
                        <a:t> LIBRARIAN </a:t>
                      </a:r>
                      <a:endParaRPr lang="en-US" sz="2800" b="1" dirty="0" smtClean="0">
                        <a:solidFill>
                          <a:srgbClr val="000000"/>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r>
              <a:tr h="972185">
                <a:tc>
                  <a:txBody>
                    <a:bodyPr/>
                    <a:lstStyle/>
                    <a:p>
                      <a:pPr marL="0" marR="0">
                        <a:lnSpc>
                          <a:spcPct val="115000"/>
                        </a:lnSpc>
                        <a:spcBef>
                          <a:spcPts val="0"/>
                        </a:spcBef>
                        <a:spcAft>
                          <a:spcPts val="0"/>
                        </a:spcAft>
                        <a:tabLst>
                          <a:tab pos="1242060" algn="l"/>
                          <a:tab pos="3057525" algn="ctr"/>
                        </a:tabLst>
                      </a:pPr>
                      <a:r>
                        <a:rPr lang="en-US" sz="2800" b="1" dirty="0">
                          <a:solidFill>
                            <a:srgbClr val="000000"/>
                          </a:solidFill>
                          <a:effectLst/>
                          <a:latin typeface="Calibri" panose="020F0502020204030204" pitchFamily="34" charset="0"/>
                          <a:ea typeface="SimSun" panose="02010600030101010101" pitchFamily="2" charset="-122"/>
                        </a:rPr>
                        <a:t>SWARN SINGH</a:t>
                      </a:r>
                      <a:endParaRPr lang="en-US" sz="2800" b="1" dirty="0">
                        <a:solidFill>
                          <a:srgbClr val="000000"/>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c>
                  <a:txBody>
                    <a:bodyPr/>
                    <a:lstStyle/>
                    <a:p>
                      <a:pPr marL="0" marR="0">
                        <a:lnSpc>
                          <a:spcPct val="115000"/>
                        </a:lnSpc>
                        <a:spcBef>
                          <a:spcPts val="0"/>
                        </a:spcBef>
                        <a:spcAft>
                          <a:spcPts val="0"/>
                        </a:spcAft>
                        <a:tabLst>
                          <a:tab pos="1242060" algn="l"/>
                          <a:tab pos="3057525" algn="ctr"/>
                        </a:tabLst>
                      </a:pPr>
                      <a:r>
                        <a:rPr lang="en-US" sz="2800" b="1" dirty="0" smtClean="0">
                          <a:effectLst/>
                        </a:rPr>
                        <a:t>LIBRARY ASSISTANT</a:t>
                      </a:r>
                      <a:endParaRPr lang="en-US" sz="2800" b="1" dirty="0">
                        <a:solidFill>
                          <a:srgbClr val="000000"/>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r>
              <a:tr h="990600">
                <a:tc>
                  <a:txBody>
                    <a:bodyPr/>
                    <a:lstStyle/>
                    <a:p>
                      <a:pPr marL="0" marR="0" algn="just">
                        <a:lnSpc>
                          <a:spcPct val="115000"/>
                        </a:lnSpc>
                        <a:spcBef>
                          <a:spcPts val="0"/>
                        </a:spcBef>
                        <a:spcAft>
                          <a:spcPts val="0"/>
                        </a:spcAft>
                        <a:tabLst>
                          <a:tab pos="1242060" algn="l"/>
                          <a:tab pos="3057525" algn="ctr"/>
                        </a:tabLst>
                      </a:pPr>
                      <a:r>
                        <a:rPr lang="en-US" sz="2800" b="1" dirty="0">
                          <a:solidFill>
                            <a:srgbClr val="000000"/>
                          </a:solidFill>
                          <a:effectLst/>
                          <a:latin typeface="Calibri" panose="020F0502020204030204" pitchFamily="34" charset="0"/>
                          <a:ea typeface="SimSun" panose="02010600030101010101" pitchFamily="2" charset="-122"/>
                        </a:rPr>
                        <a:t>SHARANJIT KAUR</a:t>
                      </a:r>
                      <a:endParaRPr lang="en-US" sz="2800" b="1" dirty="0">
                        <a:solidFill>
                          <a:srgbClr val="000000"/>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tab pos="1242060" algn="l"/>
                          <a:tab pos="3057525" algn="ctr"/>
                        </a:tabLst>
                        <a:defRPr/>
                      </a:pPr>
                      <a:r>
                        <a:rPr lang="en-US" sz="2800" b="1" dirty="0" smtClean="0">
                          <a:effectLst/>
                        </a:rPr>
                        <a:t>LIBRARY RESTORER</a:t>
                      </a:r>
                      <a:endParaRPr lang="en-US" sz="2800" b="1" dirty="0" smtClean="0">
                        <a:solidFill>
                          <a:srgbClr val="000000"/>
                        </a:solidFill>
                        <a:effectLst/>
                        <a:latin typeface="Calibri" panose="020F0502020204030204" pitchFamily="34" charset="0"/>
                        <a:ea typeface="SimSun" panose="02010600030101010101" pitchFamily="2" charset="-122"/>
                      </a:endParaRPr>
                    </a:p>
                  </a:txBody>
                  <a:tcPr marL="68580" marR="68580" marT="0" marB="0">
                    <a:gradFill>
                      <a:gsLst>
                        <a:gs pos="0">
                          <a:srgbClr val="9EE256"/>
                        </a:gs>
                        <a:gs pos="100000">
                          <a:srgbClr val="52762D"/>
                        </a:gs>
                      </a:gsLst>
                      <a:lin scaled="0"/>
                    </a:gradFill>
                  </a:tcPr>
                </a:tc>
              </a:tr>
            </a:tbl>
          </a:graphicData>
        </a:graphic>
      </p:graphicFrame>
    </p:spTree>
  </p:cSld>
  <p:clrMapOvr>
    <a:masterClrMapping/>
  </p:clrMapOvr>
  <p:transition advTm="1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LIBRARY COMMITTEE</a:t>
            </a:r>
            <a:endParaRPr lang="en-US" dirty="0"/>
          </a:p>
        </p:txBody>
      </p:sp>
      <p:graphicFrame>
        <p:nvGraphicFramePr>
          <p:cNvPr id="4" name="Content Placeholder 3"/>
          <p:cNvGraphicFramePr>
            <a:graphicFrameLocks noGrp="1"/>
          </p:cNvGraphicFramePr>
          <p:nvPr>
            <p:ph idx="1"/>
          </p:nvPr>
        </p:nvGraphicFramePr>
        <p:xfrm>
          <a:off x="457200" y="1219203"/>
          <a:ext cx="8229600" cy="5333998"/>
        </p:xfrm>
        <a:graphic>
          <a:graphicData uri="http://schemas.openxmlformats.org/drawingml/2006/table">
            <a:tbl>
              <a:tblPr firstRow="1" firstCol="1" bandRow="1">
                <a:tableStyleId>{5C22544A-7EE6-4342-B048-85BDC9FD1C3A}</a:tableStyleId>
              </a:tblPr>
              <a:tblGrid>
                <a:gridCol w="5562600"/>
                <a:gridCol w="2667000"/>
              </a:tblGrid>
              <a:tr h="536559">
                <a:tc>
                  <a:txBody>
                    <a:bodyPr/>
                    <a:lstStyle/>
                    <a:p>
                      <a:pPr marL="5080" marR="3810" algn="ctr">
                        <a:lnSpc>
                          <a:spcPts val="3405"/>
                        </a:lnSpc>
                        <a:spcBef>
                          <a:spcPts val="0"/>
                        </a:spcBef>
                        <a:spcAft>
                          <a:spcPts val="0"/>
                        </a:spcAft>
                      </a:pPr>
                      <a:r>
                        <a:rPr lang="en-US" sz="32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NAMES</a:t>
                      </a:r>
                      <a:r>
                        <a:rPr lang="en-US" sz="3200" b="1" spc="-8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3200" b="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OF</a:t>
                      </a:r>
                      <a:r>
                        <a:rPr lang="en-US" sz="3200" b="1" spc="-7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3200" b="1" spc="-1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FACULTY/STAFF</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2540" algn="ctr">
                        <a:lnSpc>
                          <a:spcPts val="3895"/>
                        </a:lnSpc>
                        <a:spcBef>
                          <a:spcPts val="0"/>
                        </a:spcBef>
                        <a:spcAft>
                          <a:spcPts val="0"/>
                        </a:spcAft>
                      </a:pPr>
                      <a:r>
                        <a:rPr lang="en-US" sz="3600" b="1" spc="-1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DESIGNATION</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687897">
                <a:tc>
                  <a:txBody>
                    <a:bodyPr/>
                    <a:lstStyle/>
                    <a:p>
                      <a:pPr marL="5080" marR="635" algn="ctr">
                        <a:lnSpc>
                          <a:spcPts val="2435"/>
                        </a:lnSpc>
                        <a:spcBef>
                          <a:spcPts val="0"/>
                        </a:spcBef>
                        <a:spcAft>
                          <a:spcPts val="0"/>
                        </a:spcAft>
                      </a:pP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Prof.</a:t>
                      </a:r>
                      <a:r>
                        <a:rPr lang="en-US" sz="2000" spc="-9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Rupinder Sodhi,</a:t>
                      </a:r>
                      <a:r>
                        <a:rPr lang="en-US" sz="2000" spc="-9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Director</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5080" marR="1905" algn="ctr">
                        <a:spcBef>
                          <a:spcPts val="160"/>
                        </a:spcBef>
                        <a:spcAft>
                          <a:spcPts val="0"/>
                        </a:spcAft>
                      </a:pP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Principal,</a:t>
                      </a: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spc="-25">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CCP</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635" marR="2540" algn="ctr">
                        <a:lnSpc>
                          <a:spcPts val="2435"/>
                        </a:lnSpc>
                        <a:spcBef>
                          <a:spcPts val="0"/>
                        </a:spcBef>
                        <a:spcAft>
                          <a:spcPts val="0"/>
                        </a:spcAft>
                      </a:pP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Chairman</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479464">
                <a:tc>
                  <a:txBody>
                    <a:bodyPr/>
                    <a:lstStyle/>
                    <a:p>
                      <a:pPr marL="5080" marR="635">
                        <a:lnSpc>
                          <a:spcPts val="2430"/>
                        </a:lnSpc>
                        <a:spcBef>
                          <a:spcPts val="0"/>
                        </a:spcBef>
                        <a:spcAft>
                          <a:spcPts val="0"/>
                        </a:spcAft>
                      </a:pP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Mrs.</a:t>
                      </a:r>
                      <a:r>
                        <a:rPr lang="en-US" sz="2000" spc="-5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Renu</a:t>
                      </a:r>
                      <a:r>
                        <a:rPr lang="en-US" sz="2000" spc="-4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Oberoi,</a:t>
                      </a:r>
                      <a:r>
                        <a:rPr lang="en-US" sz="2000" spc="-4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Chief</a:t>
                      </a:r>
                      <a:r>
                        <a:rPr lang="en-US" sz="2000" spc="-4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Librarian</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635" marR="2540" algn="ctr">
                        <a:lnSpc>
                          <a:spcPts val="2430"/>
                        </a:lnSpc>
                        <a:spcBef>
                          <a:spcPts val="0"/>
                        </a:spcBef>
                        <a:spcAft>
                          <a:spcPts val="0"/>
                        </a:spcAft>
                      </a:pP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Member</a:t>
                      </a:r>
                      <a:r>
                        <a:rPr lang="en-US" sz="2000" spc="-15">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Secretary</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479880">
                <a:tc>
                  <a:txBody>
                    <a:bodyPr/>
                    <a:lstStyle/>
                    <a:p>
                      <a:pPr marL="0" marR="0">
                        <a:spcBef>
                          <a:spcPts val="0"/>
                        </a:spcBef>
                        <a:spcAft>
                          <a:spcPts val="0"/>
                        </a:spcAft>
                      </a:pP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Dr. Supriya Agnihotri   HOD-CCP                                                                                                                                                                                                                                                                                                                          </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540" marR="2540" algn="ctr">
                        <a:lnSpc>
                          <a:spcPts val="2430"/>
                        </a:lnSpc>
                        <a:spcBef>
                          <a:spcPts val="0"/>
                        </a:spcBef>
                        <a:spcAft>
                          <a:spcPts val="0"/>
                        </a:spcAft>
                      </a:pP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Member</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486575">
                <a:tc>
                  <a:txBody>
                    <a:bodyPr/>
                    <a:lstStyle/>
                    <a:p>
                      <a:pPr marL="0" marR="0">
                        <a:spcBef>
                          <a:spcPts val="0"/>
                        </a:spcBef>
                        <a:spcAft>
                          <a:spcPts val="0"/>
                        </a:spcAft>
                      </a:pP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Dr. Anjoo Kamboj    Professor                                  </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540" marR="2540" algn="ctr">
                        <a:lnSpc>
                          <a:spcPts val="2410"/>
                        </a:lnSpc>
                        <a:spcBef>
                          <a:spcPts val="0"/>
                        </a:spcBef>
                        <a:spcAft>
                          <a:spcPts val="0"/>
                        </a:spcAft>
                      </a:pP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Member</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495286">
                <a:tc>
                  <a:txBody>
                    <a:bodyPr/>
                    <a:lstStyle/>
                    <a:p>
                      <a:pPr marL="0" marR="0">
                        <a:spcBef>
                          <a:spcPts val="0"/>
                        </a:spcBef>
                        <a:spcAft>
                          <a:spcPts val="0"/>
                        </a:spcAft>
                      </a:pP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Dr. Komal Saini    Associate Professor                                                                                                                                                                                                                                                                                                                                     </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540" marR="2540" algn="ctr">
                        <a:lnSpc>
                          <a:spcPts val="2430"/>
                        </a:lnSpc>
                        <a:spcBef>
                          <a:spcPts val="0"/>
                        </a:spcBef>
                        <a:spcAft>
                          <a:spcPts val="0"/>
                        </a:spcAft>
                      </a:pP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Member</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479880">
                <a:tc>
                  <a:txBody>
                    <a:bodyPr/>
                    <a:lstStyle/>
                    <a:p>
                      <a:pPr marL="0" marR="0">
                        <a:spcBef>
                          <a:spcPts val="0"/>
                        </a:spcBef>
                        <a:spcAft>
                          <a:spcPts val="0"/>
                        </a:spcAft>
                      </a:pP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Dr. Priyanka Dhiman    Associate Professor                                                                                                                                                                                                                                                                                                                                 </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540" marR="2540" algn="ctr">
                        <a:lnSpc>
                          <a:spcPts val="2435"/>
                        </a:lnSpc>
                        <a:spcBef>
                          <a:spcPts val="0"/>
                        </a:spcBef>
                        <a:spcAft>
                          <a:spcPts val="0"/>
                        </a:spcAft>
                      </a:pP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Member</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510691">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Ms. </a:t>
                      </a:r>
                      <a:r>
                        <a:rPr lang="en-US" sz="20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Reema</a:t>
                      </a: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Mitra</a:t>
                      </a: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Associate Professor                                                                                                                                                                                                                                                                                                                             </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540" marR="2540" algn="ctr">
                        <a:lnSpc>
                          <a:spcPts val="2430"/>
                        </a:lnSpc>
                        <a:spcBef>
                          <a:spcPts val="0"/>
                        </a:spcBef>
                        <a:spcAft>
                          <a:spcPts val="0"/>
                        </a:spcAft>
                      </a:pPr>
                      <a:r>
                        <a:rPr lang="en-US" sz="2000" spc="-1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Member</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495286">
                <a:tc>
                  <a:txBody>
                    <a:bodyPr/>
                    <a:lstStyle/>
                    <a:p>
                      <a:pPr marL="0" marR="0">
                        <a:spcBef>
                          <a:spcPts val="0"/>
                        </a:spcBef>
                        <a:spcAft>
                          <a:spcPts val="0"/>
                        </a:spcAft>
                      </a:pPr>
                      <a:r>
                        <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Ms. Monika Sharma   Associate Professor                                                                                                                                                                                                                                                                                                                              </a:t>
                      </a:r>
                      <a:endPar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540" marR="2540" algn="ctr">
                        <a:lnSpc>
                          <a:spcPts val="2410"/>
                        </a:lnSpc>
                        <a:spcBef>
                          <a:spcPts val="0"/>
                        </a:spcBef>
                        <a:spcAft>
                          <a:spcPts val="0"/>
                        </a:spcAft>
                      </a:pPr>
                      <a:r>
                        <a:rPr lang="en-US" sz="2000" spc="-1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Member</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682480">
                <a:tc>
                  <a:txBody>
                    <a:bodyPr/>
                    <a:lstStyle/>
                    <a:p>
                      <a:pPr marL="0" marR="0">
                        <a:spcBef>
                          <a:spcPts val="0"/>
                        </a:spcBef>
                        <a:spcAft>
                          <a:spcPts val="0"/>
                        </a:spcAft>
                      </a:pPr>
                      <a:r>
                        <a:rPr lang="en-US" sz="20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Ms.Ritika</a:t>
                      </a: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Kalia</a:t>
                      </a: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Assistant professor                                                                                                                                                                                                                                                                                                                                 </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540" marR="2540" algn="ctr">
                        <a:lnSpc>
                          <a:spcPts val="2430"/>
                        </a:lnSpc>
                        <a:spcBef>
                          <a:spcPts val="0"/>
                        </a:spcBef>
                        <a:spcAft>
                          <a:spcPts val="0"/>
                        </a:spcAft>
                      </a:pPr>
                      <a:r>
                        <a:rPr lang="en-US" sz="2000" spc="-1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Member</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bl>
          </a:graphicData>
        </a:graphic>
      </p:graphicFrame>
    </p:spTree>
  </p:cSld>
  <p:clrMapOvr>
    <a:masterClrMapping/>
  </p:clrMapOvr>
  <p:transition advTm="100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0</TotalTime>
  <Words>25119</Words>
  <Application>WPS Presentation</Application>
  <PresentationFormat>On-screen Show (4:3)</PresentationFormat>
  <Paragraphs>1129</Paragraphs>
  <Slides>71</Slides>
  <Notes>2</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71</vt:i4>
      </vt:variant>
    </vt:vector>
  </HeadingPairs>
  <TitlesOfParts>
    <vt:vector size="94" baseType="lpstr">
      <vt:lpstr>Arial</vt:lpstr>
      <vt:lpstr>SimSun</vt:lpstr>
      <vt:lpstr>Wingdings</vt:lpstr>
      <vt:lpstr>Britannic Bold</vt:lpstr>
      <vt:lpstr>Arial Black</vt:lpstr>
      <vt:lpstr>Cambria</vt:lpstr>
      <vt:lpstr>Aharoni</vt:lpstr>
      <vt:lpstr>Segoe Print</vt:lpstr>
      <vt:lpstr>Bradley Hand ITC</vt:lpstr>
      <vt:lpstr>Algerian</vt:lpstr>
      <vt:lpstr>Stencil</vt:lpstr>
      <vt:lpstr>Calibri</vt:lpstr>
      <vt:lpstr>Times New Roman</vt:lpstr>
      <vt:lpstr>Microsoft YaHei</vt:lpstr>
      <vt:lpstr>Arial Unicode MS</vt:lpstr>
      <vt:lpstr>Calibri Light</vt:lpstr>
      <vt:lpstr>Bodoni MT</vt:lpstr>
      <vt:lpstr>Bahnschrift SemiLight</vt:lpstr>
      <vt:lpstr>Century Gothic</vt:lpstr>
      <vt:lpstr>Raavi</vt:lpstr>
      <vt:lpstr>Segoe UI Symbol</vt:lpstr>
      <vt:lpstr>Cambria</vt:lpstr>
      <vt:lpstr>Office Theme</vt:lpstr>
      <vt:lpstr>                       </vt:lpstr>
      <vt:lpstr>PowerPoint 演示文稿</vt:lpstr>
      <vt:lpstr>PowerPoint 演示文稿</vt:lpstr>
      <vt:lpstr>PowerPoint 演示文稿</vt:lpstr>
      <vt:lpstr>PowerPoint 演示文稿</vt:lpstr>
      <vt:lpstr>LIBRARY AT A GLANCE</vt:lpstr>
      <vt:lpstr>CCP LIBRARY </vt:lpstr>
      <vt:lpstr> LIBRARY STAFF </vt:lpstr>
      <vt:lpstr>LIBRARY COMMITTEE</vt:lpstr>
      <vt:lpstr>      COLLEGE WEBSITE                          http://ccpmohali.org/         LIBRARY SOFTWARE                                     LIBSYS            </vt:lpstr>
      <vt:lpstr>LIBRARY AUTOMATION USING INTEGRATED LIBRARY MANAGEMENT SYSTEM (ILMS) LIBRARY SOFTWARE INTERFACE</vt:lpstr>
      <vt:lpstr>                             LOCATE YOUR BOOK(S)                             “HOW TO USE WEB OPAC” STEP 1 :      SEARCH ON CGC WEBSITES:-  www.cgc.edu.in OR ccpmohali.org . STEP 2 :      CLICK ON ONLINE LIBRARY OR LIBRARY. STEP 3 :      IN THE SEARCH BAR :                      SEARCH BY AUTHOR (SURNAME/FIRST NAME)                      SEARCH BY TITLE (DON’T USE A, AN, THE)                     SEARCH BY KEYWORD STEP 4 :      SELECT THE BOOK OF YOUR CHOICE FROM YOUR CONCERNED LIBRARY ON                                        THE RIGHT-HAND SIDE FIELD (i.e., ALL) AND “GO”.  STEP 5 :       SELECT BROWSE: TO KNOW ABOUT COLLECTION BY AUTHOR, TITLE,                        CLASSIFIED, SUBJECT, PUBLISHER, PLACE. STEP 6 :       SELECT MY ACCOUNT: TO KNOW ABOUT THE BOOKS YOU HAVE                       FACULTY WILL ENTER EMPLOYEE CODE AS USER ID &amp; STUDENTS WILL                         ENTER ROLL NO. AS USER ID.                      PASSWORD IS SAME FOR ALL “cgclib”.                     AFTER LOGGING IN EVERYONE HAS THE OPTION TO CHANGE THEIR                          PASSWORD.                                          NOTE : DO NOT CLOSE THE WINDOW AFTER USE  </vt:lpstr>
      <vt:lpstr>PowerPoint 演示文稿</vt:lpstr>
      <vt:lpstr>                                  E RESOURCES Number of e-books (WORLD E-BOOK LIBRARY)            16809 Number of e-books (EBSCO)                                               29679  NDL Membership                                                                    Yes             Number of e-journals(DELNET)                                            728                                  Total Number of e-journals(EBSCO)                                    1996                                    EBSCO Business Elite                                                              1056                                   NPTEL VIDEO LECTURES                                                         6335 CDs  ( of Books and Magazines)                                             52                        TURNITIN Plagiarism Software </vt:lpstr>
      <vt:lpstr> The library has subscription of DELNET database via link http://www.delnet.in  since the year 2019 and is subscribing 728 e-journals and 16809 e-books through World e-book library via link http://database.worldlibrary.org/</vt:lpstr>
      <vt:lpstr> EBSCO’S Business Source Elite </vt:lpstr>
      <vt:lpstr>  EBSCO DATABASE  EBSCO resources can also be remotely accessed on EBSCO App. or on the link http://search.ebscohost.com. It provides scholarly 1996 Pharmacy e-journals, working papers, reports, datasets, and millions of digitized historical primary sources, including 2,65,000 e-books. </vt:lpstr>
      <vt:lpstr>  ANTI-PLAGIARISM SOFTWARE To promote and support the research activities, CCP -CGC as a remedial measure has provided access to anti-plagiarism software TURNITIN since 2020.It is one such software, which is being successfully used at the global level to cross-check a vast database for identifying plagiarized portions in one’s research. </vt:lpstr>
      <vt:lpstr>      Lakhs of e-books can be accessed through NDL via link http://ndl.iitkgp.ac.in//.    INSTITUTIONAL NDL MEMBERSHIP NUMBER  :INPBNC3ADJJC9BP</vt:lpstr>
      <vt:lpstr>   NPTEL Video lectures Streamwise NPTEL  ---- 6335 video lectures can be accessed via website https://archive.nptel.ac.in/ 	    </vt:lpstr>
      <vt:lpstr>PowerPoint 演示文稿</vt:lpstr>
      <vt:lpstr>PowerPoint 演示文稿</vt:lpstr>
      <vt:lpstr>PowerPoint 演示文稿</vt:lpstr>
      <vt:lpstr>                                                            Repository Links  1   e-PG Pathshala     https://epgp.inflibnet.ac.in 2  e-Shodh Sindhu    https://ess.inflibnet.ac.in 3  Search Engine for PDF Books   www.pdfdrive.com 4  National Digital Library of India      https://ndl.iitkgp.ac.in 5  ShodhGanga      https://shodhganga.inflibnet.ac.in/ 6  Discover scientific knowledge and stay connected to the world of science   https://www.researchgate.net/ 7  Free e books(60000+) https://www.gutenberg.org/ 8  NPTEL [National Programme on Technology Enhanced Learning]     https://nptel.ac.in 9   NPTEL Video Lectures          https://archive.nptel.ac.in/</vt:lpstr>
      <vt:lpstr>10  OASIS (Openly Available Sources Integrated Search) https://openlibrary.org/ 11  Open access for academic books https://www.oapen.org/ 12  SAKSHAT   https://sakshat.ac.in/?project=vidwan 13  Open Access books    https://www.doabooks.org/ 14  SWAYAMPRABHA   https://www.swayamprabha.gov.in 15  SWAYAM Online Courses https://storage.googleapis.com/uniquecourses/online.html 16 Enhancement in Learning with Improvement in Skills (ELIS) portal    http://free.aicte-india.org/ 17    DOAB - Directory of Open Access Books https://directory.doabooks.org/handle/20.500.12854/34495</vt:lpstr>
      <vt:lpstr>  18 DOAJ    https://doaj.org/ 19   e-Content courseware in UG subjects   http://cec.nic.in/cec/ 20   E-Kalpa    https://icar.org.in/content/e-kalpa 21   Open Access Books and Journals  https://about.jstor.org/librarians/books/open-access-books-jstor/ 22   Free e-Books   https://www.gutenberg.org/ 23   AICTE Collaborations (MoU) with other Organizations https://www.aicte-india.org/education/collaborations 24  AAKASH EDUCATIONAL PORTAL https://www.it.iitb.ac.in/nmeict/home.html 25 InfoPort    https:/infoport.inflibnet.ac.in 26  OAPEN    https://www.oapen.org/  </vt:lpstr>
      <vt:lpstr> 27   QUANTUM &amp; NANO COMPUTING https://www.dei.ac.in/dei/quantumNano/ 28  The Online Books Page https://onlinebooks.library.upenn.edu/lists.html 29   SNLTR     https://nltr.org 30  EThOS    https://ethos.bl.uk/Home.do 31  DART-Europe E-theses Portal https://www.dart-europe.org/basic-search.php 32 Virtual Labs    http://www.vlab.co.in/ 33 YOUTH4WORK https://www.youth4work.com/onlinetalenttest 34 Theses     https://library-archives.canada.ca/eng 35 Gateway Accelerating Scientific Discovery https://worldwidescience.org/ 36 DIGITAL LIBRARY INFLIBNET   https://ess.inflibnet.ac.in/  </vt:lpstr>
      <vt:lpstr>  37 Digital Commons Network    https://irsc.libguides.com  38   FOSSEE      https://fossee.in 39   Study IQ Education www.youtube.com 40   UG/PG MOOCs http://ugcmoocs.intlibnet.ac.in/ugemoocs 41   E-Books and E-Journals https://www.socsccybraryamu.ac.in/ 42 CEC-UGC YouTube Channel https://www.youtube.com/user/cecedusat 43 TCSION Digital Glass Room        https://learning.tcsionhub.in/hub/glass-room/ 44 ERIC https://eric.ed.gov/ 45 Free e-Databases http://www.globethics.net/ </vt:lpstr>
      <vt:lpstr>46    Free Journals http://www.archive.org 47    Spoken Tutorial https:/spoken-tutorial.org/ 48 National Apprenticeship Training Scheme http://mhrdnats.gov.in/ 49   E – Kumbh     https://ekumbh.aicte-india.org/ 50  E-BOOKS    https://www.wikibooks.org/ </vt:lpstr>
      <vt:lpstr>PowerPoint 演示文稿</vt:lpstr>
      <vt:lpstr>                   FREE E-MAGAZINE WEBSITES https://freemagazinepdf.com/ https://worldmags.net/ https://fliphtml5.com/ https://www.bisinfotech.com/bisinfotech-magazine https://pdf-magazines.org/ https://all-freemagazines.com/ https://downmagaz.net/ https://www.pdfmagaz.club/ https://magazinenewsstand.com/digital-magazines https://pdf-magazines-download.com/ https://openthemagazine.com/</vt:lpstr>
      <vt:lpstr>FACILITIES PROVIDED BY LIBRARY </vt:lpstr>
      <vt:lpstr>BARCODE SCANNED ENTRY/EXIT Since the ID cards are scanned to keep track of entry and exit, foot traffic in the library is computerized. Students scan their ID cards as they enter or leave the library using the  barcode scanner</vt:lpstr>
      <vt:lpstr> ONLINE CATALOGUE (OPAC)  The facility to search the open public access catalogue (OPAC) is open to all the users over the campus-wide LAN at the URL:  https://cgcopac.lsease.in/.  1 pc in library is exclusively dedicated to OPAC search to facilitate the users.  </vt:lpstr>
      <vt:lpstr>PowerPoint 演示文稿</vt:lpstr>
      <vt:lpstr>PowerPoint 演示文稿</vt:lpstr>
      <vt:lpstr> READING HALL FACILITY   The library provide its users with a conducive atmosphere with ample seating capacity. </vt:lpstr>
      <vt:lpstr>24hr. Surveillance</vt:lpstr>
      <vt:lpstr>FIRE SAFETY EQUIPMENT</vt:lpstr>
      <vt:lpstr>INDUCTION PROGRAMME FOR FRESHERS (SESSION  2025-26)</vt:lpstr>
      <vt:lpstr> </vt:lpstr>
      <vt:lpstr>LIBSYS WORKSHOP</vt:lpstr>
      <vt:lpstr>DIFFERENT SECTIONS OF LIBRARY</vt:lpstr>
      <vt:lpstr>ACQUISITION SECTION </vt:lpstr>
      <vt:lpstr>DISPLAY OF NEW ARRIVALS</vt:lpstr>
      <vt:lpstr>CCP LIBRARY – NEW ARRIVALS YEAR 2025-26 </vt:lpstr>
      <vt:lpstr>PowerPoint 演示文稿</vt:lpstr>
      <vt:lpstr>PowerPoint 演示文稿</vt:lpstr>
      <vt:lpstr>  NO. OF TILES WEEDED OUT /MISSING/PRICE PAID </vt:lpstr>
      <vt:lpstr>LIBRARY NOTICE BOARD</vt:lpstr>
      <vt:lpstr>ENTRY / EXIT GATE </vt:lpstr>
      <vt:lpstr>PROPERTY COUNTER</vt:lpstr>
      <vt:lpstr>REFERENCE SECTION</vt:lpstr>
      <vt:lpstr>DISPLAY OF ENCYCLOPEDIA/ DICTIONARIES </vt:lpstr>
      <vt:lpstr>CIRCULATION SECTION</vt:lpstr>
      <vt:lpstr>CIRCULATION SCHEDULE</vt:lpstr>
      <vt:lpstr> LIBRARY MEMBER ID CARD                           &amp; READER TICKETS </vt:lpstr>
      <vt:lpstr>STACK AREA</vt:lpstr>
      <vt:lpstr>GENERALIA</vt:lpstr>
      <vt:lpstr>PERIODICAL SECTION </vt:lpstr>
      <vt:lpstr>BOUND VOLUMES SECTION JOURNALS till 2024</vt:lpstr>
      <vt:lpstr>THESIS &amp; DISSERTATIONS</vt:lpstr>
      <vt:lpstr>LIST OF PRINT JOURNALS- YEAR 2026</vt:lpstr>
      <vt:lpstr>PowerPoint 演示文稿</vt:lpstr>
      <vt:lpstr>LIST OF MAGAZINES </vt:lpstr>
      <vt:lpstr>CHANDIGARH COLLEGE OF PHARMACY - CGC</vt:lpstr>
      <vt:lpstr>           Library Rules         CONTD.</vt:lpstr>
      <vt:lpstr>Library Rules         CONTD.</vt:lpstr>
      <vt:lpstr> CCP LIBRARY NEWSLETTER  PHARMAFLAIR</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CHANDIGARH ENGINERING COLLEGE – CGC, Landran     MAIN LIBRARY</dc:title>
  <dc:creator>Admin</dc:creator>
  <cp:lastModifiedBy>Shivani Jaswal</cp:lastModifiedBy>
  <cp:revision>255</cp:revision>
  <cp:lastPrinted>2024-10-01T06:59:00Z</cp:lastPrinted>
  <dcterms:created xsi:type="dcterms:W3CDTF">2006-08-16T00:00:00Z</dcterms:created>
  <dcterms:modified xsi:type="dcterms:W3CDTF">2026-07-20T09:47:53Z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9700397F1CC646C1AEB8644BED5ED9C2_13</vt:lpwstr>
  </property>
  <property fmtid="{D5CDD505-2E9C-101B-9397-08002B2CF9AE}" pid="3" name="KSOProductBuildVer">
    <vt:lpwstr>1033-12.1.0.27458</vt:lpwstr>
  </property>
</Properties>
</file>